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81" r:id="rId24"/>
    <p:sldId id="278" r:id="rId25"/>
    <p:sldId id="279" r:id="rId26"/>
    <p:sldId id="280" r:id="rId27"/>
  </p:sldIdLst>
  <p:sldSz cx="9144000" cy="5143500" type="screen16x9"/>
  <p:notesSz cx="6858000" cy="9144000"/>
  <p:embeddedFontLst>
    <p:embeddedFont>
      <p:font typeface="Amatic SC" panose="00000500000000000000" pitchFamily="2" charset="-79"/>
      <p:regular r:id="rId29"/>
      <p:bold r:id="rId30"/>
    </p:embeddedFont>
    <p:embeddedFont>
      <p:font typeface="Source Code Pro" panose="020B0509030403020204" pitchFamily="49" charset="0"/>
      <p:regular r:id="rId31"/>
      <p:bold r:id="rId32"/>
      <p:italic r:id="rId33"/>
      <p:boldItalic r:id="rId34"/>
    </p:embeddedFont>
    <p:embeddedFont>
      <p:font typeface="Trebuchet MS" panose="020B0603020202020204" pitchFamily="34" charset="0"/>
      <p:regular r:id="rId35"/>
      <p:bold r:id="rId36"/>
      <p:italic r:id="rId37"/>
      <p:boldItalic r:id="rId3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7305" autoAdjust="0"/>
  </p:normalViewPr>
  <p:slideViewPr>
    <p:cSldViewPr snapToGrid="0">
      <p:cViewPr varScale="1">
        <p:scale>
          <a:sx n="113" d="100"/>
          <a:sy n="113" d="100"/>
        </p:scale>
        <p:origin x="1020" y="68"/>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font" Target="fonts/font6.fntdata"/><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1.fntdata"/><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font" Target="fonts/font7.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font" Target="fonts/font1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
        <p:cNvGrpSpPr/>
        <p:nvPr/>
      </p:nvGrpSpPr>
      <p:grpSpPr>
        <a:xfrm>
          <a:off x="0" y="0"/>
          <a:ext cx="0" cy="0"/>
          <a:chOff x="0" y="0"/>
          <a:chExt cx="0" cy="0"/>
        </a:xfrm>
      </p:grpSpPr>
      <p:sp>
        <p:nvSpPr>
          <p:cNvPr id="53" name="Google Shape;53;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 name="Google Shape;5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2c7e1325705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2c7e1325705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2c7e1325705_0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 name="Google Shape;125;g2c7e1325705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2c7e1325705_0_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2c7e1325705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2c7e1325705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2c7e1325705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Map units = metres</a:t>
            </a:r>
            <a:endParaRPr/>
          </a:p>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2c7e1325705_2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2c7e1325705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2c7e1325705_2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2c7e1325705_2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What is a Poisson Point Process?</a:t>
            </a:r>
            <a:endParaRPr dirty="0"/>
          </a:p>
          <a:p>
            <a:pPr marL="0" lvl="0" indent="0" algn="l" rtl="0">
              <a:spcBef>
                <a:spcPts val="0"/>
              </a:spcBef>
              <a:spcAft>
                <a:spcPts val="0"/>
              </a:spcAft>
              <a:buNone/>
            </a:pPr>
            <a:r>
              <a:rPr lang="en-GB" dirty="0"/>
              <a:t>A series of points randomly located on a mathematical space with the essential feature that the points occur independently of one another.</a:t>
            </a:r>
            <a:endParaRPr dirty="0"/>
          </a:p>
          <a:p>
            <a:pPr marL="0" lvl="0" indent="0" algn="l" rtl="0">
              <a:spcBef>
                <a:spcPts val="0"/>
              </a:spcBef>
              <a:spcAft>
                <a:spcPts val="0"/>
              </a:spcAft>
              <a:buNone/>
            </a:pPr>
            <a:r>
              <a:rPr lang="en-GB" dirty="0"/>
              <a:t>Essentially a random distribution of points across our study area we can compare our real pattern to (a NULL hypothesis). </a:t>
            </a:r>
            <a:endParaRPr dirty="0"/>
          </a:p>
          <a:p>
            <a:pPr marL="0" lvl="0" indent="0" algn="l" rtl="0">
              <a:spcBef>
                <a:spcPts val="0"/>
              </a:spcBef>
              <a:spcAft>
                <a:spcPts val="0"/>
              </a:spcAft>
              <a:buNone/>
            </a:pP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2c7e1325705_2_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2c7e1325705_2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2c7e1325705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2c7e1325705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2c7e1325705_2_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2c7e1325705_2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The same point pattern presented with two different study areas. How differently would you describe the point pattern in both cases?</a:t>
            </a:r>
            <a:endParaRPr/>
          </a:p>
          <a:p>
            <a:pPr marL="0" lvl="0" indent="0" algn="l" rtl="0">
              <a:spcBef>
                <a:spcPts val="0"/>
              </a:spcBef>
              <a:spcAft>
                <a:spcPts val="0"/>
              </a:spcAft>
              <a:buNone/>
            </a:pPr>
            <a:r>
              <a:rPr lang="en-GB"/>
              <a:t>The size and shape of the study area also have a very strong effect on this metric.</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2c7e1325705_2_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2c7e1325705_2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For example, for point  S1  we draw circles, each of varying radius  d , centered on that point. We then count the number of points (events) inside each circle. We repeat this for point  S2  and all other points  Si . </a:t>
            </a:r>
            <a:endParaRPr/>
          </a:p>
          <a:p>
            <a:pPr marL="0" lvl="0" indent="0" algn="l" rtl="0">
              <a:spcBef>
                <a:spcPts val="0"/>
              </a:spcBef>
              <a:spcAft>
                <a:spcPts val="0"/>
              </a:spcAft>
              <a:buNone/>
            </a:pPr>
            <a:r>
              <a:rPr lang="en-GB"/>
              <a:t>Next, we compute the average number of points in each circle then divide that number by the overall point density  ^λ  (i.e. total number of events per study area).</a:t>
            </a:r>
            <a:endParaRPr/>
          </a:p>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2c7e0c8817d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2c7e0c8817d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There are three typical types of spatial data analysis: areal geostatistical and point patterns. We could also look at how people move between locations. Point patterns are more common and more fundamental. </a:t>
            </a: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2c7e1325705_2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2c7e1325705_2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2c7e1325705_2_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g2c7e1325705_2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2c7e1325705_2_10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2c7e1325705_2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2c7e1325705_2_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2c7e1325705_2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GB" sz="1200">
                <a:solidFill>
                  <a:schemeClr val="dk1"/>
                </a:solidFill>
              </a:rPr>
              <a:t>#If the points are effective random, we would expect the observed line (black) to fall on top of or close to the theoretical line (blue).</a:t>
            </a:r>
            <a:endParaRPr sz="12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GB" sz="1200">
                <a:solidFill>
                  <a:schemeClr val="dk1"/>
                </a:solidFill>
              </a:rPr>
              <a:t>Above the theoretical line indicates clustering; below indicates a regular or ordered distribution.</a:t>
            </a:r>
            <a:endParaRPr sz="1200">
              <a:solidFill>
                <a:schemeClr val="dk1"/>
              </a:solidFill>
            </a:endParaRPr>
          </a:p>
          <a:p>
            <a:pPr marL="0" lvl="0" indent="0" algn="l" rtl="0">
              <a:lnSpc>
                <a:spcPct val="115000"/>
              </a:lnSpc>
              <a:spcBef>
                <a:spcPts val="0"/>
              </a:spcBef>
              <a:spcAft>
                <a:spcPts val="0"/>
              </a:spcAft>
              <a:buNone/>
            </a:pPr>
            <a:r>
              <a:rPr lang="en-GB" sz="1200">
                <a:solidFill>
                  <a:schemeClr val="dk1"/>
                </a:solidFill>
              </a:rPr>
              <a:t>The green and red line represent K values calculated with different corrections for the border effect.</a:t>
            </a:r>
            <a:endParaRPr sz="1200">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sz="1200">
              <a:solidFill>
                <a:schemeClr val="dk1"/>
              </a:solidFill>
            </a:endParaRPr>
          </a:p>
          <a:p>
            <a:pPr marL="0" lvl="0" indent="0" algn="l" rtl="0">
              <a:lnSpc>
                <a:spcPct val="115000"/>
              </a:lnSpc>
              <a:spcBef>
                <a:spcPts val="0"/>
              </a:spcBef>
              <a:spcAft>
                <a:spcPts val="0"/>
              </a:spcAft>
              <a:buNone/>
            </a:pPr>
            <a:r>
              <a:rPr lang="en-GB" sz="1200">
                <a:solidFill>
                  <a:srgbClr val="374151"/>
                </a:solidFill>
              </a:rPr>
              <a:t>The translation correction is applied to address edge effects in the analysis of spatial patterns. When studying spatial point patterns within a bounded region (e.g., a study area with defined boundaries), the edge of the region can affect the estimation of the </a:t>
            </a:r>
            <a:r>
              <a:rPr lang="en-GB" sz="1200" i="1">
                <a:solidFill>
                  <a:srgbClr val="374151"/>
                </a:solidFill>
              </a:rPr>
              <a:t>K</a:t>
            </a:r>
            <a:r>
              <a:rPr lang="en-GB" sz="1200">
                <a:solidFill>
                  <a:srgbClr val="374151"/>
                </a:solidFill>
              </a:rPr>
              <a:t>(</a:t>
            </a:r>
            <a:r>
              <a:rPr lang="en-GB" sz="1200" i="1">
                <a:solidFill>
                  <a:srgbClr val="374151"/>
                </a:solidFill>
              </a:rPr>
              <a:t>r</a:t>
            </a:r>
            <a:r>
              <a:rPr lang="en-GB" sz="1200">
                <a:solidFill>
                  <a:srgbClr val="374151"/>
                </a:solidFill>
              </a:rPr>
              <a:t>) function. Points near the edge have fewer neighbors in one direction, leading to potential underestimation of clustering at larger distances. The translation correction involves adjusting the observed </a:t>
            </a:r>
            <a:r>
              <a:rPr lang="en-GB" sz="1200" i="1">
                <a:solidFill>
                  <a:srgbClr val="374151"/>
                </a:solidFill>
              </a:rPr>
              <a:t>K</a:t>
            </a:r>
            <a:r>
              <a:rPr lang="en-GB" sz="1200">
                <a:solidFill>
                  <a:srgbClr val="374151"/>
                </a:solidFill>
              </a:rPr>
              <a:t>(</a:t>
            </a:r>
            <a:r>
              <a:rPr lang="en-GB" sz="1200" i="1">
                <a:solidFill>
                  <a:srgbClr val="374151"/>
                </a:solidFill>
              </a:rPr>
              <a:t>r</a:t>
            </a:r>
            <a:r>
              <a:rPr lang="en-GB" sz="1200">
                <a:solidFill>
                  <a:srgbClr val="374151"/>
                </a:solidFill>
              </a:rPr>
              <a:t>) function to account for these edge effects. �trans(�)</a:t>
            </a:r>
            <a:r>
              <a:rPr lang="en-GB" sz="1200" i="1">
                <a:solidFill>
                  <a:srgbClr val="374151"/>
                </a:solidFill>
              </a:rPr>
              <a:t>K</a:t>
            </a:r>
            <a:r>
              <a:rPr lang="en-GB" sz="1200">
                <a:solidFill>
                  <a:srgbClr val="374151"/>
                </a:solidFill>
              </a:rPr>
              <a:t>trans​(</a:t>
            </a:r>
            <a:r>
              <a:rPr lang="en-GB" sz="1200" i="1">
                <a:solidFill>
                  <a:srgbClr val="374151"/>
                </a:solidFill>
              </a:rPr>
              <a:t>r</a:t>
            </a:r>
            <a:r>
              <a:rPr lang="en-GB" sz="1200">
                <a:solidFill>
                  <a:srgbClr val="374151"/>
                </a:solidFill>
              </a:rPr>
              <a:t>) is the translation-corrected estimate of the </a:t>
            </a:r>
            <a:r>
              <a:rPr lang="en-GB" sz="1200" i="1">
                <a:solidFill>
                  <a:srgbClr val="374151"/>
                </a:solidFill>
              </a:rPr>
              <a:t>K</a:t>
            </a:r>
            <a:r>
              <a:rPr lang="en-GB" sz="1200">
                <a:solidFill>
                  <a:srgbClr val="374151"/>
                </a:solidFill>
              </a:rPr>
              <a:t>(</a:t>
            </a:r>
            <a:r>
              <a:rPr lang="en-GB" sz="1200" i="1">
                <a:solidFill>
                  <a:srgbClr val="374151"/>
                </a:solidFill>
              </a:rPr>
              <a:t>r</a:t>
            </a:r>
            <a:r>
              <a:rPr lang="en-GB" sz="1200">
                <a:solidFill>
                  <a:srgbClr val="374151"/>
                </a:solidFill>
              </a:rPr>
              <a:t>) function, and it is expected to provide a more accurate representation of the underlying spatial pattern by mitigating the impact of edge effects.</a:t>
            </a:r>
            <a:endParaRPr sz="1200">
              <a:solidFill>
                <a:srgbClr val="374151"/>
              </a:solidFill>
            </a:endParaRPr>
          </a:p>
          <a:p>
            <a:pPr marL="0" lvl="0" indent="0" algn="l" rtl="0">
              <a:lnSpc>
                <a:spcPct val="115000"/>
              </a:lnSpc>
              <a:spcBef>
                <a:spcPts val="0"/>
              </a:spcBef>
              <a:spcAft>
                <a:spcPts val="0"/>
              </a:spcAft>
              <a:buClr>
                <a:schemeClr val="dk1"/>
              </a:buClr>
              <a:buSzPts val="1100"/>
              <a:buFont typeface="Arial"/>
              <a:buNone/>
            </a:pPr>
            <a:endParaRPr sz="1200">
              <a:solidFill>
                <a:srgbClr val="374151"/>
              </a:solidFill>
            </a:endParaRPr>
          </a:p>
          <a:p>
            <a:pPr marL="0" lvl="0" indent="0" algn="l" rtl="0">
              <a:lnSpc>
                <a:spcPct val="115000"/>
              </a:lnSpc>
              <a:spcBef>
                <a:spcPts val="0"/>
              </a:spcBef>
              <a:spcAft>
                <a:spcPts val="0"/>
              </a:spcAft>
              <a:buNone/>
            </a:pPr>
            <a:r>
              <a:rPr lang="en-GB" sz="1200">
                <a:solidFill>
                  <a:srgbClr val="374151"/>
                </a:solidFill>
              </a:rPr>
              <a:t>When analyzing point patterns within a region, the behavior of points near the boundary can lead to biased estimates of the spatial statistics. The </a:t>
            </a:r>
            <a:r>
              <a:rPr lang="en-GB" sz="1200" i="1">
                <a:solidFill>
                  <a:srgbClr val="374151"/>
                </a:solidFill>
              </a:rPr>
              <a:t>K</a:t>
            </a:r>
            <a:r>
              <a:rPr lang="en-GB" sz="1200">
                <a:solidFill>
                  <a:srgbClr val="374151"/>
                </a:solidFill>
              </a:rPr>
              <a:t>bord​(</a:t>
            </a:r>
            <a:r>
              <a:rPr lang="en-GB" sz="1200" i="1">
                <a:solidFill>
                  <a:srgbClr val="374151"/>
                </a:solidFill>
              </a:rPr>
              <a:t>r</a:t>
            </a:r>
            <a:r>
              <a:rPr lang="en-GB" sz="1200">
                <a:solidFill>
                  <a:srgbClr val="374151"/>
                </a:solidFill>
              </a:rPr>
              <a:t>) function aims to correct for these edge effects and provide a more accurate representation of the spatial distribution of points.</a:t>
            </a:r>
            <a:endParaRPr sz="1200">
              <a:solidFill>
                <a:srgbClr val="374151"/>
              </a:solidFill>
            </a:endParaRPr>
          </a:p>
          <a:p>
            <a:pPr marL="0" lvl="0" indent="0" algn="l" rtl="0">
              <a:lnSpc>
                <a:spcPct val="115000"/>
              </a:lnSpc>
              <a:spcBef>
                <a:spcPts val="0"/>
              </a:spcBef>
              <a:spcAft>
                <a:spcPts val="0"/>
              </a:spcAft>
              <a:buClr>
                <a:schemeClr val="dk1"/>
              </a:buClr>
              <a:buSzPts val="1100"/>
              <a:buFont typeface="Arial"/>
              <a:buNone/>
            </a:pPr>
            <a:endParaRPr sz="1200">
              <a:solidFill>
                <a:srgbClr val="374151"/>
              </a:solidFill>
            </a:endParaRPr>
          </a:p>
          <a:p>
            <a:pPr marL="0" lvl="0" indent="0" algn="l" rtl="0">
              <a:lnSpc>
                <a:spcPct val="115000"/>
              </a:lnSpc>
              <a:spcBef>
                <a:spcPts val="0"/>
              </a:spcBef>
              <a:spcAft>
                <a:spcPts val="0"/>
              </a:spcAft>
              <a:buClr>
                <a:schemeClr val="dk1"/>
              </a:buClr>
              <a:buSzPts val="1100"/>
              <a:buFont typeface="Arial"/>
              <a:buNone/>
            </a:pPr>
            <a:r>
              <a:rPr lang="en-GB" sz="1200">
                <a:solidFill>
                  <a:srgbClr val="374151"/>
                </a:solidFill>
              </a:rPr>
              <a:t>The border correction is particularly relevant when studying point patterns in areas with well-defined boundaries or when the study region is limited. In such cases, points near the border have fewer neighbors in one direction, which can affect the estimation of the </a:t>
            </a:r>
            <a:r>
              <a:rPr lang="en-GB" sz="1200" i="1">
                <a:solidFill>
                  <a:srgbClr val="374151"/>
                </a:solidFill>
              </a:rPr>
              <a:t>K</a:t>
            </a:r>
            <a:r>
              <a:rPr lang="en-GB" sz="1200">
                <a:solidFill>
                  <a:srgbClr val="374151"/>
                </a:solidFill>
              </a:rPr>
              <a:t>(</a:t>
            </a:r>
            <a:r>
              <a:rPr lang="en-GB" sz="1200" i="1">
                <a:solidFill>
                  <a:srgbClr val="374151"/>
                </a:solidFill>
              </a:rPr>
              <a:t>r</a:t>
            </a:r>
            <a:r>
              <a:rPr lang="en-GB" sz="1200">
                <a:solidFill>
                  <a:srgbClr val="374151"/>
                </a:solidFill>
              </a:rPr>
              <a:t>) function. If left uncorrected, this can lead to an underestimation of clustering at larger distances. The </a:t>
            </a:r>
            <a:r>
              <a:rPr lang="en-GB" sz="1200" i="1">
                <a:solidFill>
                  <a:srgbClr val="374151"/>
                </a:solidFill>
              </a:rPr>
              <a:t>K</a:t>
            </a:r>
            <a:r>
              <a:rPr lang="en-GB" sz="1200">
                <a:solidFill>
                  <a:srgbClr val="374151"/>
                </a:solidFill>
              </a:rPr>
              <a:t>bord​(</a:t>
            </a:r>
            <a:r>
              <a:rPr lang="en-GB" sz="1200" i="1">
                <a:solidFill>
                  <a:srgbClr val="374151"/>
                </a:solidFill>
              </a:rPr>
              <a:t>r</a:t>
            </a:r>
            <a:r>
              <a:rPr lang="en-GB" sz="1200">
                <a:solidFill>
                  <a:srgbClr val="374151"/>
                </a:solidFill>
              </a:rPr>
              <a:t>) function adjusts the observed </a:t>
            </a:r>
            <a:r>
              <a:rPr lang="en-GB" sz="1200" i="1">
                <a:solidFill>
                  <a:srgbClr val="374151"/>
                </a:solidFill>
              </a:rPr>
              <a:t>K</a:t>
            </a:r>
            <a:r>
              <a:rPr lang="en-GB" sz="1200">
                <a:solidFill>
                  <a:srgbClr val="374151"/>
                </a:solidFill>
              </a:rPr>
              <a:t>(</a:t>
            </a:r>
            <a:r>
              <a:rPr lang="en-GB" sz="1200" i="1">
                <a:solidFill>
                  <a:srgbClr val="374151"/>
                </a:solidFill>
              </a:rPr>
              <a:t>r</a:t>
            </a:r>
            <a:r>
              <a:rPr lang="en-GB" sz="1200">
                <a:solidFill>
                  <a:srgbClr val="374151"/>
                </a:solidFill>
              </a:rPr>
              <a:t>) function to account for the influence of the boundary, thereby providing a more reliable characterization of the spatial pattern within the study area.</a:t>
            </a:r>
            <a:endParaRPr sz="1200">
              <a:solidFill>
                <a:srgbClr val="374151"/>
              </a:solidFill>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82147584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2c7e1325705_2_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2c7e1325705_2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GB" sz="1200" dirty="0">
                <a:solidFill>
                  <a:schemeClr val="dk1"/>
                </a:solidFill>
              </a:rPr>
              <a:t>#If the points are effective random, we would expect the observed line (black) to fall on top of or close to the theoretical line (blue).</a:t>
            </a:r>
            <a:endParaRPr sz="1200" dirty="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GB" sz="1200" dirty="0">
                <a:solidFill>
                  <a:schemeClr val="dk1"/>
                </a:solidFill>
              </a:rPr>
              <a:t>Above the theoretical line indicates clustering; below indicates a regular or ordered distribution.</a:t>
            </a:r>
            <a:endParaRPr sz="1200" dirty="0">
              <a:solidFill>
                <a:schemeClr val="dk1"/>
              </a:solidFill>
            </a:endParaRPr>
          </a:p>
          <a:p>
            <a:pPr marL="0" lvl="0" indent="0" algn="l" rtl="0">
              <a:lnSpc>
                <a:spcPct val="115000"/>
              </a:lnSpc>
              <a:spcBef>
                <a:spcPts val="0"/>
              </a:spcBef>
              <a:spcAft>
                <a:spcPts val="0"/>
              </a:spcAft>
              <a:buNone/>
            </a:pPr>
            <a:r>
              <a:rPr lang="en-GB" sz="1200" dirty="0">
                <a:solidFill>
                  <a:schemeClr val="dk1"/>
                </a:solidFill>
              </a:rPr>
              <a:t>The green and red line represent K values calculated with different corrections for the border effect.</a:t>
            </a:r>
            <a:endParaRPr sz="1200" dirty="0">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sz="1200" dirty="0">
              <a:solidFill>
                <a:schemeClr val="dk1"/>
              </a:solidFill>
            </a:endParaRPr>
          </a:p>
          <a:p>
            <a:pPr marL="0" lvl="0" indent="0" algn="l" rtl="0">
              <a:lnSpc>
                <a:spcPct val="115000"/>
              </a:lnSpc>
              <a:spcBef>
                <a:spcPts val="0"/>
              </a:spcBef>
              <a:spcAft>
                <a:spcPts val="0"/>
              </a:spcAft>
              <a:buNone/>
            </a:pPr>
            <a:r>
              <a:rPr lang="en-GB" sz="1200" dirty="0">
                <a:solidFill>
                  <a:srgbClr val="374151"/>
                </a:solidFill>
              </a:rPr>
              <a:t>The translation correction is applied to address edge effects in the analysis of spatial patterns. When studying spatial point patterns within a bounded region (e.g., a study area with defined boundaries), the edge of the region can affect the estimation of the </a:t>
            </a:r>
            <a:r>
              <a:rPr lang="en-GB" sz="1200" i="1" dirty="0">
                <a:solidFill>
                  <a:srgbClr val="374151"/>
                </a:solidFill>
              </a:rPr>
              <a:t>K</a:t>
            </a:r>
            <a:r>
              <a:rPr lang="en-GB" sz="1200" dirty="0">
                <a:solidFill>
                  <a:srgbClr val="374151"/>
                </a:solidFill>
              </a:rPr>
              <a:t>(</a:t>
            </a:r>
            <a:r>
              <a:rPr lang="en-GB" sz="1200" i="1" dirty="0">
                <a:solidFill>
                  <a:srgbClr val="374151"/>
                </a:solidFill>
              </a:rPr>
              <a:t>r</a:t>
            </a:r>
            <a:r>
              <a:rPr lang="en-GB" sz="1200" dirty="0">
                <a:solidFill>
                  <a:srgbClr val="374151"/>
                </a:solidFill>
              </a:rPr>
              <a:t>) function. Points near the edge have fewer </a:t>
            </a:r>
            <a:r>
              <a:rPr lang="en-GB" sz="1200" dirty="0" err="1">
                <a:solidFill>
                  <a:srgbClr val="374151"/>
                </a:solidFill>
              </a:rPr>
              <a:t>neighbors</a:t>
            </a:r>
            <a:r>
              <a:rPr lang="en-GB" sz="1200" dirty="0">
                <a:solidFill>
                  <a:srgbClr val="374151"/>
                </a:solidFill>
              </a:rPr>
              <a:t> in one direction, leading to potential underestimation of clustering at larger distances. The translation correction involves adjusting the observed </a:t>
            </a:r>
            <a:r>
              <a:rPr lang="en-GB" sz="1200" i="1" dirty="0">
                <a:solidFill>
                  <a:srgbClr val="374151"/>
                </a:solidFill>
              </a:rPr>
              <a:t>K</a:t>
            </a:r>
            <a:r>
              <a:rPr lang="en-GB" sz="1200" dirty="0">
                <a:solidFill>
                  <a:srgbClr val="374151"/>
                </a:solidFill>
              </a:rPr>
              <a:t>(</a:t>
            </a:r>
            <a:r>
              <a:rPr lang="en-GB" sz="1200" i="1" dirty="0">
                <a:solidFill>
                  <a:srgbClr val="374151"/>
                </a:solidFill>
              </a:rPr>
              <a:t>r</a:t>
            </a:r>
            <a:r>
              <a:rPr lang="en-GB" sz="1200" dirty="0">
                <a:solidFill>
                  <a:srgbClr val="374151"/>
                </a:solidFill>
              </a:rPr>
              <a:t>) function to account for these edge effects. �trans(�)</a:t>
            </a:r>
            <a:r>
              <a:rPr lang="en-GB" sz="1200" i="1" dirty="0" err="1">
                <a:solidFill>
                  <a:srgbClr val="374151"/>
                </a:solidFill>
              </a:rPr>
              <a:t>K</a:t>
            </a:r>
            <a:r>
              <a:rPr lang="en-GB" sz="1200" dirty="0" err="1">
                <a:solidFill>
                  <a:srgbClr val="374151"/>
                </a:solidFill>
              </a:rPr>
              <a:t>trans</a:t>
            </a:r>
            <a:r>
              <a:rPr lang="en-GB" sz="1200" dirty="0">
                <a:solidFill>
                  <a:srgbClr val="374151"/>
                </a:solidFill>
              </a:rPr>
              <a:t>​(</a:t>
            </a:r>
            <a:r>
              <a:rPr lang="en-GB" sz="1200" i="1" dirty="0">
                <a:solidFill>
                  <a:srgbClr val="374151"/>
                </a:solidFill>
              </a:rPr>
              <a:t>r</a:t>
            </a:r>
            <a:r>
              <a:rPr lang="en-GB" sz="1200" dirty="0">
                <a:solidFill>
                  <a:srgbClr val="374151"/>
                </a:solidFill>
              </a:rPr>
              <a:t>) is the translation-corrected estimate of the </a:t>
            </a:r>
            <a:r>
              <a:rPr lang="en-GB" sz="1200" i="1" dirty="0">
                <a:solidFill>
                  <a:srgbClr val="374151"/>
                </a:solidFill>
              </a:rPr>
              <a:t>K</a:t>
            </a:r>
            <a:r>
              <a:rPr lang="en-GB" sz="1200" dirty="0">
                <a:solidFill>
                  <a:srgbClr val="374151"/>
                </a:solidFill>
              </a:rPr>
              <a:t>(</a:t>
            </a:r>
            <a:r>
              <a:rPr lang="en-GB" sz="1200" i="1" dirty="0">
                <a:solidFill>
                  <a:srgbClr val="374151"/>
                </a:solidFill>
              </a:rPr>
              <a:t>r</a:t>
            </a:r>
            <a:r>
              <a:rPr lang="en-GB" sz="1200" dirty="0">
                <a:solidFill>
                  <a:srgbClr val="374151"/>
                </a:solidFill>
              </a:rPr>
              <a:t>) function, and it is expected to provide a more accurate representation of the underlying spatial pattern by mitigating the impact of edge effects.</a:t>
            </a:r>
            <a:endParaRPr sz="1200" dirty="0">
              <a:solidFill>
                <a:srgbClr val="374151"/>
              </a:solidFill>
            </a:endParaRPr>
          </a:p>
          <a:p>
            <a:pPr marL="0" lvl="0" indent="0" algn="l" rtl="0">
              <a:lnSpc>
                <a:spcPct val="115000"/>
              </a:lnSpc>
              <a:spcBef>
                <a:spcPts val="0"/>
              </a:spcBef>
              <a:spcAft>
                <a:spcPts val="0"/>
              </a:spcAft>
              <a:buClr>
                <a:schemeClr val="dk1"/>
              </a:buClr>
              <a:buSzPts val="1100"/>
              <a:buFont typeface="Arial"/>
              <a:buNone/>
            </a:pPr>
            <a:endParaRPr sz="1200" dirty="0">
              <a:solidFill>
                <a:srgbClr val="374151"/>
              </a:solidFill>
            </a:endParaRPr>
          </a:p>
          <a:p>
            <a:pPr marL="0" lvl="0" indent="0" algn="l" rtl="0">
              <a:lnSpc>
                <a:spcPct val="115000"/>
              </a:lnSpc>
              <a:spcBef>
                <a:spcPts val="0"/>
              </a:spcBef>
              <a:spcAft>
                <a:spcPts val="0"/>
              </a:spcAft>
              <a:buNone/>
            </a:pPr>
            <a:r>
              <a:rPr lang="en-GB" sz="1200" dirty="0">
                <a:solidFill>
                  <a:srgbClr val="374151"/>
                </a:solidFill>
              </a:rPr>
              <a:t>When </a:t>
            </a:r>
            <a:r>
              <a:rPr lang="en-GB" sz="1200" dirty="0" err="1">
                <a:solidFill>
                  <a:srgbClr val="374151"/>
                </a:solidFill>
              </a:rPr>
              <a:t>analyzing</a:t>
            </a:r>
            <a:r>
              <a:rPr lang="en-GB" sz="1200" dirty="0">
                <a:solidFill>
                  <a:srgbClr val="374151"/>
                </a:solidFill>
              </a:rPr>
              <a:t> point patterns within a region, the </a:t>
            </a:r>
            <a:r>
              <a:rPr lang="en-GB" sz="1200" dirty="0" err="1">
                <a:solidFill>
                  <a:srgbClr val="374151"/>
                </a:solidFill>
              </a:rPr>
              <a:t>behavior</a:t>
            </a:r>
            <a:r>
              <a:rPr lang="en-GB" sz="1200" dirty="0">
                <a:solidFill>
                  <a:srgbClr val="374151"/>
                </a:solidFill>
              </a:rPr>
              <a:t> of points near the boundary can lead to biased estimates of the spatial statistics. The </a:t>
            </a:r>
            <a:r>
              <a:rPr lang="en-GB" sz="1200" i="1" dirty="0" err="1">
                <a:solidFill>
                  <a:srgbClr val="374151"/>
                </a:solidFill>
              </a:rPr>
              <a:t>K</a:t>
            </a:r>
            <a:r>
              <a:rPr lang="en-GB" sz="1200" dirty="0" err="1">
                <a:solidFill>
                  <a:srgbClr val="374151"/>
                </a:solidFill>
              </a:rPr>
              <a:t>bord</a:t>
            </a:r>
            <a:r>
              <a:rPr lang="en-GB" sz="1200" dirty="0">
                <a:solidFill>
                  <a:srgbClr val="374151"/>
                </a:solidFill>
              </a:rPr>
              <a:t>​(</a:t>
            </a:r>
            <a:r>
              <a:rPr lang="en-GB" sz="1200" i="1" dirty="0">
                <a:solidFill>
                  <a:srgbClr val="374151"/>
                </a:solidFill>
              </a:rPr>
              <a:t>r</a:t>
            </a:r>
            <a:r>
              <a:rPr lang="en-GB" sz="1200" dirty="0">
                <a:solidFill>
                  <a:srgbClr val="374151"/>
                </a:solidFill>
              </a:rPr>
              <a:t>) function aims to correct for these edge effects and provide a more accurate representation of the spatial distribution of points.</a:t>
            </a:r>
            <a:endParaRPr sz="1200" dirty="0">
              <a:solidFill>
                <a:srgbClr val="374151"/>
              </a:solidFill>
            </a:endParaRPr>
          </a:p>
          <a:p>
            <a:pPr marL="0" lvl="0" indent="0" algn="l" rtl="0">
              <a:lnSpc>
                <a:spcPct val="115000"/>
              </a:lnSpc>
              <a:spcBef>
                <a:spcPts val="0"/>
              </a:spcBef>
              <a:spcAft>
                <a:spcPts val="0"/>
              </a:spcAft>
              <a:buClr>
                <a:schemeClr val="dk1"/>
              </a:buClr>
              <a:buSzPts val="1100"/>
              <a:buFont typeface="Arial"/>
              <a:buNone/>
            </a:pPr>
            <a:endParaRPr sz="1200" dirty="0">
              <a:solidFill>
                <a:srgbClr val="374151"/>
              </a:solidFill>
            </a:endParaRPr>
          </a:p>
          <a:p>
            <a:pPr marL="0" lvl="0" indent="0" algn="l" rtl="0">
              <a:lnSpc>
                <a:spcPct val="115000"/>
              </a:lnSpc>
              <a:spcBef>
                <a:spcPts val="0"/>
              </a:spcBef>
              <a:spcAft>
                <a:spcPts val="0"/>
              </a:spcAft>
              <a:buClr>
                <a:schemeClr val="dk1"/>
              </a:buClr>
              <a:buSzPts val="1100"/>
              <a:buFont typeface="Arial"/>
              <a:buNone/>
            </a:pPr>
            <a:r>
              <a:rPr lang="en-GB" sz="1200" dirty="0">
                <a:solidFill>
                  <a:srgbClr val="374151"/>
                </a:solidFill>
              </a:rPr>
              <a:t>The border correction is particularly relevant when studying point patterns in areas with well-defined boundaries or when the study region is limited. In such cases, points near the border have fewer </a:t>
            </a:r>
            <a:r>
              <a:rPr lang="en-GB" sz="1200" dirty="0" err="1">
                <a:solidFill>
                  <a:srgbClr val="374151"/>
                </a:solidFill>
              </a:rPr>
              <a:t>neighbors</a:t>
            </a:r>
            <a:r>
              <a:rPr lang="en-GB" sz="1200" dirty="0">
                <a:solidFill>
                  <a:srgbClr val="374151"/>
                </a:solidFill>
              </a:rPr>
              <a:t> in one direction, which can affect the estimation of the </a:t>
            </a:r>
            <a:r>
              <a:rPr lang="en-GB" sz="1200" i="1" dirty="0">
                <a:solidFill>
                  <a:srgbClr val="374151"/>
                </a:solidFill>
              </a:rPr>
              <a:t>K</a:t>
            </a:r>
            <a:r>
              <a:rPr lang="en-GB" sz="1200" dirty="0">
                <a:solidFill>
                  <a:srgbClr val="374151"/>
                </a:solidFill>
              </a:rPr>
              <a:t>(</a:t>
            </a:r>
            <a:r>
              <a:rPr lang="en-GB" sz="1200" i="1" dirty="0">
                <a:solidFill>
                  <a:srgbClr val="374151"/>
                </a:solidFill>
              </a:rPr>
              <a:t>r</a:t>
            </a:r>
            <a:r>
              <a:rPr lang="en-GB" sz="1200" dirty="0">
                <a:solidFill>
                  <a:srgbClr val="374151"/>
                </a:solidFill>
              </a:rPr>
              <a:t>) function. If left uncorrected, this can lead to an underestimation of clustering at larger distances. The </a:t>
            </a:r>
            <a:r>
              <a:rPr lang="en-GB" sz="1200" i="1" dirty="0" err="1">
                <a:solidFill>
                  <a:srgbClr val="374151"/>
                </a:solidFill>
              </a:rPr>
              <a:t>K</a:t>
            </a:r>
            <a:r>
              <a:rPr lang="en-GB" sz="1200" dirty="0" err="1">
                <a:solidFill>
                  <a:srgbClr val="374151"/>
                </a:solidFill>
              </a:rPr>
              <a:t>bord</a:t>
            </a:r>
            <a:r>
              <a:rPr lang="en-GB" sz="1200" dirty="0">
                <a:solidFill>
                  <a:srgbClr val="374151"/>
                </a:solidFill>
              </a:rPr>
              <a:t>​(</a:t>
            </a:r>
            <a:r>
              <a:rPr lang="en-GB" sz="1200" i="1" dirty="0">
                <a:solidFill>
                  <a:srgbClr val="374151"/>
                </a:solidFill>
              </a:rPr>
              <a:t>r</a:t>
            </a:r>
            <a:r>
              <a:rPr lang="en-GB" sz="1200" dirty="0">
                <a:solidFill>
                  <a:srgbClr val="374151"/>
                </a:solidFill>
              </a:rPr>
              <a:t>) function adjusts the observed </a:t>
            </a:r>
            <a:r>
              <a:rPr lang="en-GB" sz="1200" i="1" dirty="0">
                <a:solidFill>
                  <a:srgbClr val="374151"/>
                </a:solidFill>
              </a:rPr>
              <a:t>K</a:t>
            </a:r>
            <a:r>
              <a:rPr lang="en-GB" sz="1200" dirty="0">
                <a:solidFill>
                  <a:srgbClr val="374151"/>
                </a:solidFill>
              </a:rPr>
              <a:t>(</a:t>
            </a:r>
            <a:r>
              <a:rPr lang="en-GB" sz="1200" i="1" dirty="0">
                <a:solidFill>
                  <a:srgbClr val="374151"/>
                </a:solidFill>
              </a:rPr>
              <a:t>r</a:t>
            </a:r>
            <a:r>
              <a:rPr lang="en-GB" sz="1200" dirty="0">
                <a:solidFill>
                  <a:srgbClr val="374151"/>
                </a:solidFill>
              </a:rPr>
              <a:t>) function to account for the influence of the boundary, thereby providing a more reliable characterization of the spatial pattern within the study area.</a:t>
            </a:r>
            <a:endParaRPr sz="1200" dirty="0">
              <a:solidFill>
                <a:srgbClr val="374151"/>
              </a:solidFill>
            </a:endParaRPr>
          </a:p>
          <a:p>
            <a:pPr marL="0" lvl="0" indent="0" algn="l" rtl="0">
              <a:spcBef>
                <a:spcPts val="0"/>
              </a:spcBef>
              <a:spcAft>
                <a:spcPts val="0"/>
              </a:spcAft>
              <a:buNone/>
            </a:pPr>
            <a:endParaRPr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2c7e0c8817d_0_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2c7e0c8817d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2c7e1325705_2_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2c7e1325705_2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2c7e0c8817d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2c7e0c8817d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2c7e0c8817d_0_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2c7e0c8817d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Point pattern analysis (PPA) studies the spatial distribution of points (Boots &amp; </a:t>
            </a:r>
            <a:r>
              <a:rPr lang="en-GB" dirty="0" err="1"/>
              <a:t>Getis</a:t>
            </a:r>
            <a:r>
              <a:rPr lang="en-GB" dirty="0"/>
              <a:t>, 1988). As outlined above, PPA uses the density, dispersion and homogeneity in our point datasets to assess, quantify and characterise its distribution.</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Over the last fifty years, various methods and measurements have been developed to </a:t>
            </a:r>
            <a:r>
              <a:rPr lang="en-GB" dirty="0" err="1"/>
              <a:t>analyze</a:t>
            </a:r>
            <a:r>
              <a:rPr lang="en-GB" dirty="0"/>
              <a:t>, model, visualize, and interpret these properties of point patterns</a:t>
            </a: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2c7e0c8817d_0_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2c7e0c8817d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The use of descriptive statistics will provide a summary of the basic characteristics of a point pattern, such as its central tendency and dispersion. Descriptive statistics provide a simple way of visualising a dataset as a whole, from plotting the median or mean centre, or, often preferably, a standard deviational eclispse for those datasets that display a directional pattern.</a:t>
            </a:r>
            <a:endParaRPr/>
          </a:p>
          <a:p>
            <a:pPr marL="0" lvl="0" indent="0" algn="l" rtl="0">
              <a:spcBef>
                <a:spcPts val="0"/>
              </a:spcBef>
              <a:spcAft>
                <a:spcPts val="0"/>
              </a:spcAft>
              <a:buNone/>
            </a:pPr>
            <a:endParaRPr/>
          </a:p>
          <a:p>
            <a:pPr marL="0" lvl="0" indent="0" algn="l" rtl="0">
              <a:spcBef>
                <a:spcPts val="0"/>
              </a:spcBef>
              <a:spcAft>
                <a:spcPts val="0"/>
              </a:spcAft>
              <a:buNone/>
            </a:pPr>
            <a:r>
              <a:rPr lang="en-GB"/>
              <a:t>Descriptive statistics are however somewhat limited in what they can communicate about a dataset’s pattern. </a:t>
            </a:r>
            <a:endParaRPr/>
          </a:p>
          <a:p>
            <a:pPr marL="0" lvl="0" indent="0" algn="l" rtl="0">
              <a:spcBef>
                <a:spcPts val="0"/>
              </a:spcBef>
              <a:spcAft>
                <a:spcPts val="0"/>
              </a:spcAft>
              <a:buNone/>
            </a:pPr>
            <a:r>
              <a:rPr lang="en-GB"/>
              <a:t>For example, the pattern you see at the bottom, descriptive statistics will give you a mean point somewhere in the middle which doesn’t quite represent the clustering pattern of the three groups. Therefore, we need more sophisticated techniques. </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GB">
                <a:solidFill>
                  <a:schemeClr val="dk1"/>
                </a:solidFill>
              </a:rPr>
              <a:t>More powerful techniques have been developed to explore point patterns, which will either be density-based or distanced-based, depending on the spatial properties the technique is considering (Gimond, 2020).</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2c7e0c8817d_0_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2c7e0c8817d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Density-based methods focus on the first-order properties of a dataset, i.e. the variation in the individual locations of the points in the dataset across the area of interest, and will characterise our dataset’s distribution accordingly in terms of density.</a:t>
            </a:r>
            <a:endParaRPr/>
          </a:p>
          <a:p>
            <a:pPr marL="0" lvl="0" indent="0" algn="l" rtl="0">
              <a:spcBef>
                <a:spcPts val="0"/>
              </a:spcBef>
              <a:spcAft>
                <a:spcPts val="0"/>
              </a:spcAft>
              <a:buNone/>
            </a:pPr>
            <a:endParaRPr/>
          </a:p>
          <a:p>
            <a:pPr marL="0" lvl="0" indent="0" algn="l" rtl="0">
              <a:spcBef>
                <a:spcPts val="0"/>
              </a:spcBef>
              <a:spcAft>
                <a:spcPts val="0"/>
              </a:spcAft>
              <a:buNone/>
            </a:pPr>
            <a:r>
              <a:rPr lang="en-GB"/>
              <a:t>Distanced-based methods focus on the second-order properties of a dataset, i.e. the interactions between points within our data and whether they appear to have influence on one another and form clusters, and will characterise our dataset’s distribution accordingly in terms of dispersion.</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2c7e0c8817d_0_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2c7e0c8817d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GB" sz="1200">
                <a:solidFill>
                  <a:schemeClr val="dk1"/>
                </a:solidFill>
              </a:rPr>
              <a:t>Based on the picture that you can see here, what are some of the first order effects that you can see?</a:t>
            </a:r>
            <a:endParaRPr sz="12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GB" sz="1200">
                <a:solidFill>
                  <a:schemeClr val="dk1"/>
                </a:solidFill>
              </a:rPr>
              <a:t>Similarly, what are some of the second order effects that you can see?</a:t>
            </a:r>
            <a:endParaRPr sz="1200">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2c7e1325705_0_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g2c7e1325705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2c7e1325705_0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2c7e1325705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sp>
        <p:nvSpPr>
          <p:cNvPr id="10" name="Google Shape;10;p2"/>
          <p:cNvSpPr/>
          <p:nvPr/>
        </p:nvSpPr>
        <p:spPr>
          <a:xfrm>
            <a:off x="0" y="0"/>
            <a:ext cx="9144000" cy="3429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txBox="1">
            <a:spLocks noGrp="1"/>
          </p:cNvSpPr>
          <p:nvPr>
            <p:ph type="ctrTitle"/>
          </p:nvPr>
        </p:nvSpPr>
        <p:spPr>
          <a:xfrm>
            <a:off x="311700" y="392150"/>
            <a:ext cx="8520600" cy="26904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8000"/>
              <a:buNone/>
              <a:defRPr sz="8000"/>
            </a:lvl1pPr>
            <a:lvl2pPr lvl="1" algn="ctr">
              <a:spcBef>
                <a:spcPts val="0"/>
              </a:spcBef>
              <a:spcAft>
                <a:spcPts val="0"/>
              </a:spcAft>
              <a:buSzPts val="8000"/>
              <a:buNone/>
              <a:defRPr sz="8000"/>
            </a:lvl2pPr>
            <a:lvl3pPr lvl="2" algn="ctr">
              <a:spcBef>
                <a:spcPts val="0"/>
              </a:spcBef>
              <a:spcAft>
                <a:spcPts val="0"/>
              </a:spcAft>
              <a:buSzPts val="8000"/>
              <a:buNone/>
              <a:defRPr sz="8000"/>
            </a:lvl3pPr>
            <a:lvl4pPr lvl="3" algn="ctr">
              <a:spcBef>
                <a:spcPts val="0"/>
              </a:spcBef>
              <a:spcAft>
                <a:spcPts val="0"/>
              </a:spcAft>
              <a:buSzPts val="8000"/>
              <a:buNone/>
              <a:defRPr sz="8000"/>
            </a:lvl4pPr>
            <a:lvl5pPr lvl="4" algn="ctr">
              <a:spcBef>
                <a:spcPts val="0"/>
              </a:spcBef>
              <a:spcAft>
                <a:spcPts val="0"/>
              </a:spcAft>
              <a:buSzPts val="8000"/>
              <a:buNone/>
              <a:defRPr sz="8000"/>
            </a:lvl5pPr>
            <a:lvl6pPr lvl="5" algn="ctr">
              <a:spcBef>
                <a:spcPts val="0"/>
              </a:spcBef>
              <a:spcAft>
                <a:spcPts val="0"/>
              </a:spcAft>
              <a:buSzPts val="8000"/>
              <a:buNone/>
              <a:defRPr sz="8000"/>
            </a:lvl6pPr>
            <a:lvl7pPr lvl="6" algn="ctr">
              <a:spcBef>
                <a:spcPts val="0"/>
              </a:spcBef>
              <a:spcAft>
                <a:spcPts val="0"/>
              </a:spcAft>
              <a:buSzPts val="8000"/>
              <a:buNone/>
              <a:defRPr sz="8000"/>
            </a:lvl7pPr>
            <a:lvl8pPr lvl="7" algn="ctr">
              <a:spcBef>
                <a:spcPts val="0"/>
              </a:spcBef>
              <a:spcAft>
                <a:spcPts val="0"/>
              </a:spcAft>
              <a:buSzPts val="8000"/>
              <a:buNone/>
              <a:defRPr sz="8000"/>
            </a:lvl8pPr>
            <a:lvl9pPr lvl="8" algn="ctr">
              <a:spcBef>
                <a:spcPts val="0"/>
              </a:spcBef>
              <a:spcAft>
                <a:spcPts val="0"/>
              </a:spcAft>
              <a:buSzPts val="8000"/>
              <a:buNone/>
              <a:defRPr sz="8000"/>
            </a:lvl9pPr>
          </a:lstStyle>
          <a:p>
            <a:endParaRPr/>
          </a:p>
        </p:txBody>
      </p:sp>
      <p:sp>
        <p:nvSpPr>
          <p:cNvPr id="12" name="Google Shape;12;p2"/>
          <p:cNvSpPr txBox="1">
            <a:spLocks noGrp="1"/>
          </p:cNvSpPr>
          <p:nvPr>
            <p:ph type="subTitle" idx="1"/>
          </p:nvPr>
        </p:nvSpPr>
        <p:spPr>
          <a:xfrm>
            <a:off x="311700" y="3890400"/>
            <a:ext cx="8520600" cy="706200"/>
          </a:xfrm>
          <a:prstGeom prst="rect">
            <a:avLst/>
          </a:prstGeom>
        </p:spPr>
        <p:txBody>
          <a:bodyPr spcFirstLastPara="1" wrap="square" lIns="91425" tIns="91425" rIns="91425" bIns="91425" anchor="ctr" anchorCtr="0">
            <a:normAutofit/>
          </a:bodyPr>
          <a:lstStyle>
            <a:lvl1pPr lvl="0" algn="ctr">
              <a:lnSpc>
                <a:spcPct val="100000"/>
              </a:lnSpc>
              <a:spcBef>
                <a:spcPts val="0"/>
              </a:spcBef>
              <a:spcAft>
                <a:spcPts val="0"/>
              </a:spcAft>
              <a:buClr>
                <a:schemeClr val="accent1"/>
              </a:buClr>
              <a:buSzPts val="2100"/>
              <a:buNone/>
              <a:defRPr sz="2100" b="1">
                <a:solidFill>
                  <a:schemeClr val="accent1"/>
                </a:solidFill>
              </a:defRPr>
            </a:lvl1pPr>
            <a:lvl2pPr lvl="1" algn="ctr">
              <a:lnSpc>
                <a:spcPct val="100000"/>
              </a:lnSpc>
              <a:spcBef>
                <a:spcPts val="0"/>
              </a:spcBef>
              <a:spcAft>
                <a:spcPts val="0"/>
              </a:spcAft>
              <a:buClr>
                <a:schemeClr val="accent1"/>
              </a:buClr>
              <a:buSzPts val="2100"/>
              <a:buNone/>
              <a:defRPr sz="2100" b="1">
                <a:solidFill>
                  <a:schemeClr val="accent1"/>
                </a:solidFill>
              </a:defRPr>
            </a:lvl2pPr>
            <a:lvl3pPr lvl="2" algn="ctr">
              <a:lnSpc>
                <a:spcPct val="100000"/>
              </a:lnSpc>
              <a:spcBef>
                <a:spcPts val="0"/>
              </a:spcBef>
              <a:spcAft>
                <a:spcPts val="0"/>
              </a:spcAft>
              <a:buClr>
                <a:schemeClr val="accent1"/>
              </a:buClr>
              <a:buSzPts val="2100"/>
              <a:buNone/>
              <a:defRPr sz="2100" b="1">
                <a:solidFill>
                  <a:schemeClr val="accent1"/>
                </a:solidFill>
              </a:defRPr>
            </a:lvl3pPr>
            <a:lvl4pPr lvl="3" algn="ctr">
              <a:lnSpc>
                <a:spcPct val="100000"/>
              </a:lnSpc>
              <a:spcBef>
                <a:spcPts val="0"/>
              </a:spcBef>
              <a:spcAft>
                <a:spcPts val="0"/>
              </a:spcAft>
              <a:buClr>
                <a:schemeClr val="accent1"/>
              </a:buClr>
              <a:buSzPts val="2100"/>
              <a:buNone/>
              <a:defRPr sz="2100" b="1">
                <a:solidFill>
                  <a:schemeClr val="accent1"/>
                </a:solidFill>
              </a:defRPr>
            </a:lvl4pPr>
            <a:lvl5pPr lvl="4" algn="ctr">
              <a:lnSpc>
                <a:spcPct val="100000"/>
              </a:lnSpc>
              <a:spcBef>
                <a:spcPts val="0"/>
              </a:spcBef>
              <a:spcAft>
                <a:spcPts val="0"/>
              </a:spcAft>
              <a:buClr>
                <a:schemeClr val="accent1"/>
              </a:buClr>
              <a:buSzPts val="2100"/>
              <a:buNone/>
              <a:defRPr sz="2100" b="1">
                <a:solidFill>
                  <a:schemeClr val="accent1"/>
                </a:solidFill>
              </a:defRPr>
            </a:lvl5pPr>
            <a:lvl6pPr lvl="5" algn="ctr">
              <a:lnSpc>
                <a:spcPct val="100000"/>
              </a:lnSpc>
              <a:spcBef>
                <a:spcPts val="0"/>
              </a:spcBef>
              <a:spcAft>
                <a:spcPts val="0"/>
              </a:spcAft>
              <a:buClr>
                <a:schemeClr val="accent1"/>
              </a:buClr>
              <a:buSzPts val="2100"/>
              <a:buNone/>
              <a:defRPr sz="2100" b="1">
                <a:solidFill>
                  <a:schemeClr val="accent1"/>
                </a:solidFill>
              </a:defRPr>
            </a:lvl6pPr>
            <a:lvl7pPr lvl="6" algn="ctr">
              <a:lnSpc>
                <a:spcPct val="100000"/>
              </a:lnSpc>
              <a:spcBef>
                <a:spcPts val="0"/>
              </a:spcBef>
              <a:spcAft>
                <a:spcPts val="0"/>
              </a:spcAft>
              <a:buClr>
                <a:schemeClr val="accent1"/>
              </a:buClr>
              <a:buSzPts val="2100"/>
              <a:buNone/>
              <a:defRPr sz="2100" b="1">
                <a:solidFill>
                  <a:schemeClr val="accent1"/>
                </a:solidFill>
              </a:defRPr>
            </a:lvl7pPr>
            <a:lvl8pPr lvl="7" algn="ctr">
              <a:lnSpc>
                <a:spcPct val="100000"/>
              </a:lnSpc>
              <a:spcBef>
                <a:spcPts val="0"/>
              </a:spcBef>
              <a:spcAft>
                <a:spcPts val="0"/>
              </a:spcAft>
              <a:buClr>
                <a:schemeClr val="accent1"/>
              </a:buClr>
              <a:buSzPts val="2100"/>
              <a:buNone/>
              <a:defRPr sz="2100" b="1">
                <a:solidFill>
                  <a:schemeClr val="accent1"/>
                </a:solidFill>
              </a:defRPr>
            </a:lvl8pPr>
            <a:lvl9pPr lvl="8" algn="ctr">
              <a:lnSpc>
                <a:spcPct val="100000"/>
              </a:lnSpc>
              <a:spcBef>
                <a:spcPts val="0"/>
              </a:spcBef>
              <a:spcAft>
                <a:spcPts val="0"/>
              </a:spcAft>
              <a:buClr>
                <a:schemeClr val="accent1"/>
              </a:buClr>
              <a:buSzPts val="2100"/>
              <a:buNone/>
              <a:defRPr sz="2100" b="1">
                <a:solidFill>
                  <a:schemeClr val="accent1"/>
                </a:solidFill>
              </a:defRPr>
            </a:lvl9pPr>
          </a:lstStyle>
          <a:p>
            <a:endParaRPr/>
          </a:p>
        </p:txBody>
      </p:sp>
      <p:sp>
        <p:nvSpPr>
          <p:cNvPr id="13" name="Google Shape;13;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6"/>
        <p:cNvGrpSpPr/>
        <p:nvPr/>
      </p:nvGrpSpPr>
      <p:grpSpPr>
        <a:xfrm>
          <a:off x="0" y="0"/>
          <a:ext cx="0" cy="0"/>
          <a:chOff x="0" y="0"/>
          <a:chExt cx="0" cy="0"/>
        </a:xfrm>
      </p:grpSpPr>
      <p:sp>
        <p:nvSpPr>
          <p:cNvPr id="47" name="Google Shape;47;p11"/>
          <p:cNvSpPr txBox="1">
            <a:spLocks noGrp="1"/>
          </p:cNvSpPr>
          <p:nvPr>
            <p:ph type="title" hasCustomPrompt="1"/>
          </p:nvPr>
        </p:nvSpPr>
        <p:spPr>
          <a:xfrm>
            <a:off x="311700" y="1240275"/>
            <a:ext cx="8520600" cy="1981800"/>
          </a:xfrm>
          <a:prstGeom prst="rect">
            <a:avLst/>
          </a:prstGeom>
        </p:spPr>
        <p:txBody>
          <a:bodyPr spcFirstLastPara="1" wrap="square" lIns="91425" tIns="91425" rIns="91425" bIns="91425" anchor="b" anchorCtr="0">
            <a:normAutofit/>
          </a:bodyPr>
          <a:lstStyle>
            <a:lvl1pPr lvl="0" algn="ctr">
              <a:spcBef>
                <a:spcPts val="0"/>
              </a:spcBef>
              <a:spcAft>
                <a:spcPts val="0"/>
              </a:spcAft>
              <a:buClr>
                <a:schemeClr val="lt1"/>
              </a:buClr>
              <a:buSzPts val="12000"/>
              <a:buNone/>
              <a:defRPr sz="12000">
                <a:solidFill>
                  <a:schemeClr val="lt1"/>
                </a:solidFill>
                <a:highlight>
                  <a:schemeClr val="accent1"/>
                </a:highlight>
              </a:defRPr>
            </a:lvl1pPr>
            <a:lvl2pPr lvl="1" algn="ctr">
              <a:spcBef>
                <a:spcPts val="0"/>
              </a:spcBef>
              <a:spcAft>
                <a:spcPts val="0"/>
              </a:spcAft>
              <a:buClr>
                <a:schemeClr val="lt1"/>
              </a:buClr>
              <a:buSzPts val="12000"/>
              <a:buNone/>
              <a:defRPr sz="12000">
                <a:solidFill>
                  <a:schemeClr val="lt1"/>
                </a:solidFill>
                <a:highlight>
                  <a:schemeClr val="accent1"/>
                </a:highlight>
              </a:defRPr>
            </a:lvl2pPr>
            <a:lvl3pPr lvl="2" algn="ctr">
              <a:spcBef>
                <a:spcPts val="0"/>
              </a:spcBef>
              <a:spcAft>
                <a:spcPts val="0"/>
              </a:spcAft>
              <a:buClr>
                <a:schemeClr val="lt1"/>
              </a:buClr>
              <a:buSzPts val="12000"/>
              <a:buNone/>
              <a:defRPr sz="12000">
                <a:solidFill>
                  <a:schemeClr val="lt1"/>
                </a:solidFill>
                <a:highlight>
                  <a:schemeClr val="accent1"/>
                </a:highlight>
              </a:defRPr>
            </a:lvl3pPr>
            <a:lvl4pPr lvl="3" algn="ctr">
              <a:spcBef>
                <a:spcPts val="0"/>
              </a:spcBef>
              <a:spcAft>
                <a:spcPts val="0"/>
              </a:spcAft>
              <a:buClr>
                <a:schemeClr val="lt1"/>
              </a:buClr>
              <a:buSzPts val="12000"/>
              <a:buNone/>
              <a:defRPr sz="12000">
                <a:solidFill>
                  <a:schemeClr val="lt1"/>
                </a:solidFill>
                <a:highlight>
                  <a:schemeClr val="accent1"/>
                </a:highlight>
              </a:defRPr>
            </a:lvl4pPr>
            <a:lvl5pPr lvl="4" algn="ctr">
              <a:spcBef>
                <a:spcPts val="0"/>
              </a:spcBef>
              <a:spcAft>
                <a:spcPts val="0"/>
              </a:spcAft>
              <a:buClr>
                <a:schemeClr val="lt1"/>
              </a:buClr>
              <a:buSzPts val="12000"/>
              <a:buNone/>
              <a:defRPr sz="12000">
                <a:solidFill>
                  <a:schemeClr val="lt1"/>
                </a:solidFill>
                <a:highlight>
                  <a:schemeClr val="accent1"/>
                </a:highlight>
              </a:defRPr>
            </a:lvl5pPr>
            <a:lvl6pPr lvl="5" algn="ctr">
              <a:spcBef>
                <a:spcPts val="0"/>
              </a:spcBef>
              <a:spcAft>
                <a:spcPts val="0"/>
              </a:spcAft>
              <a:buClr>
                <a:schemeClr val="lt1"/>
              </a:buClr>
              <a:buSzPts val="12000"/>
              <a:buNone/>
              <a:defRPr sz="12000">
                <a:solidFill>
                  <a:schemeClr val="lt1"/>
                </a:solidFill>
                <a:highlight>
                  <a:schemeClr val="accent1"/>
                </a:highlight>
              </a:defRPr>
            </a:lvl6pPr>
            <a:lvl7pPr lvl="6" algn="ctr">
              <a:spcBef>
                <a:spcPts val="0"/>
              </a:spcBef>
              <a:spcAft>
                <a:spcPts val="0"/>
              </a:spcAft>
              <a:buClr>
                <a:schemeClr val="lt1"/>
              </a:buClr>
              <a:buSzPts val="12000"/>
              <a:buNone/>
              <a:defRPr sz="12000">
                <a:solidFill>
                  <a:schemeClr val="lt1"/>
                </a:solidFill>
                <a:highlight>
                  <a:schemeClr val="accent1"/>
                </a:highlight>
              </a:defRPr>
            </a:lvl7pPr>
            <a:lvl8pPr lvl="7" algn="ctr">
              <a:spcBef>
                <a:spcPts val="0"/>
              </a:spcBef>
              <a:spcAft>
                <a:spcPts val="0"/>
              </a:spcAft>
              <a:buClr>
                <a:schemeClr val="lt1"/>
              </a:buClr>
              <a:buSzPts val="12000"/>
              <a:buNone/>
              <a:defRPr sz="12000">
                <a:solidFill>
                  <a:schemeClr val="lt1"/>
                </a:solidFill>
                <a:highlight>
                  <a:schemeClr val="accent1"/>
                </a:highlight>
              </a:defRPr>
            </a:lvl8pPr>
            <a:lvl9pPr lvl="8" algn="ctr">
              <a:spcBef>
                <a:spcPts val="0"/>
              </a:spcBef>
              <a:spcAft>
                <a:spcPts val="0"/>
              </a:spcAft>
              <a:buClr>
                <a:schemeClr val="lt1"/>
              </a:buClr>
              <a:buSzPts val="12000"/>
              <a:buNone/>
              <a:defRPr sz="12000">
                <a:solidFill>
                  <a:schemeClr val="lt1"/>
                </a:solidFill>
                <a:highlight>
                  <a:schemeClr val="accent1"/>
                </a:highlight>
              </a:defRPr>
            </a:lvl9pPr>
          </a:lstStyle>
          <a:p>
            <a:r>
              <a:t>xx%</a:t>
            </a:r>
          </a:p>
        </p:txBody>
      </p:sp>
      <p:sp>
        <p:nvSpPr>
          <p:cNvPr id="48" name="Google Shape;48;p11"/>
          <p:cNvSpPr txBox="1">
            <a:spLocks noGrp="1"/>
          </p:cNvSpPr>
          <p:nvPr>
            <p:ph type="body" idx="1"/>
          </p:nvPr>
        </p:nvSpPr>
        <p:spPr>
          <a:xfrm>
            <a:off x="311700" y="33046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Clr>
                <a:schemeClr val="accent1"/>
              </a:buClr>
              <a:buSzPts val="1800"/>
              <a:buChar char="●"/>
              <a:defRPr>
                <a:solidFill>
                  <a:schemeClr val="accent1"/>
                </a:solidFill>
                <a:highlight>
                  <a:schemeClr val="dk1"/>
                </a:highlight>
              </a:defRPr>
            </a:lvl1pPr>
            <a:lvl2pPr marL="914400" lvl="1" indent="-317500" algn="ctr">
              <a:spcBef>
                <a:spcPts val="0"/>
              </a:spcBef>
              <a:spcAft>
                <a:spcPts val="0"/>
              </a:spcAft>
              <a:buClr>
                <a:schemeClr val="accent1"/>
              </a:buClr>
              <a:buSzPts val="1400"/>
              <a:buChar char="○"/>
              <a:defRPr>
                <a:solidFill>
                  <a:schemeClr val="accent1"/>
                </a:solidFill>
                <a:highlight>
                  <a:schemeClr val="dk1"/>
                </a:highlight>
              </a:defRPr>
            </a:lvl2pPr>
            <a:lvl3pPr marL="1371600" lvl="2" indent="-317500" algn="ctr">
              <a:spcBef>
                <a:spcPts val="0"/>
              </a:spcBef>
              <a:spcAft>
                <a:spcPts val="0"/>
              </a:spcAft>
              <a:buClr>
                <a:schemeClr val="accent1"/>
              </a:buClr>
              <a:buSzPts val="1400"/>
              <a:buChar char="■"/>
              <a:defRPr>
                <a:solidFill>
                  <a:schemeClr val="accent1"/>
                </a:solidFill>
                <a:highlight>
                  <a:schemeClr val="dk1"/>
                </a:highlight>
              </a:defRPr>
            </a:lvl3pPr>
            <a:lvl4pPr marL="1828800" lvl="3" indent="-317500" algn="ctr">
              <a:spcBef>
                <a:spcPts val="0"/>
              </a:spcBef>
              <a:spcAft>
                <a:spcPts val="0"/>
              </a:spcAft>
              <a:buClr>
                <a:schemeClr val="accent1"/>
              </a:buClr>
              <a:buSzPts val="1400"/>
              <a:buChar char="●"/>
              <a:defRPr>
                <a:solidFill>
                  <a:schemeClr val="accent1"/>
                </a:solidFill>
                <a:highlight>
                  <a:schemeClr val="dk1"/>
                </a:highlight>
              </a:defRPr>
            </a:lvl4pPr>
            <a:lvl5pPr marL="2286000" lvl="4" indent="-317500" algn="ctr">
              <a:spcBef>
                <a:spcPts val="0"/>
              </a:spcBef>
              <a:spcAft>
                <a:spcPts val="0"/>
              </a:spcAft>
              <a:buClr>
                <a:schemeClr val="accent1"/>
              </a:buClr>
              <a:buSzPts val="1400"/>
              <a:buChar char="○"/>
              <a:defRPr>
                <a:solidFill>
                  <a:schemeClr val="accent1"/>
                </a:solidFill>
                <a:highlight>
                  <a:schemeClr val="dk1"/>
                </a:highlight>
              </a:defRPr>
            </a:lvl5pPr>
            <a:lvl6pPr marL="2743200" lvl="5" indent="-317500" algn="ctr">
              <a:spcBef>
                <a:spcPts val="0"/>
              </a:spcBef>
              <a:spcAft>
                <a:spcPts val="0"/>
              </a:spcAft>
              <a:buClr>
                <a:schemeClr val="accent1"/>
              </a:buClr>
              <a:buSzPts val="1400"/>
              <a:buChar char="■"/>
              <a:defRPr>
                <a:solidFill>
                  <a:schemeClr val="accent1"/>
                </a:solidFill>
                <a:highlight>
                  <a:schemeClr val="dk1"/>
                </a:highlight>
              </a:defRPr>
            </a:lvl6pPr>
            <a:lvl7pPr marL="3200400" lvl="6" indent="-317500" algn="ctr">
              <a:spcBef>
                <a:spcPts val="0"/>
              </a:spcBef>
              <a:spcAft>
                <a:spcPts val="0"/>
              </a:spcAft>
              <a:buClr>
                <a:schemeClr val="accent1"/>
              </a:buClr>
              <a:buSzPts val="1400"/>
              <a:buChar char="●"/>
              <a:defRPr>
                <a:solidFill>
                  <a:schemeClr val="accent1"/>
                </a:solidFill>
                <a:highlight>
                  <a:schemeClr val="dk1"/>
                </a:highlight>
              </a:defRPr>
            </a:lvl7pPr>
            <a:lvl8pPr marL="3657600" lvl="7" indent="-317500" algn="ctr">
              <a:spcBef>
                <a:spcPts val="0"/>
              </a:spcBef>
              <a:spcAft>
                <a:spcPts val="0"/>
              </a:spcAft>
              <a:buClr>
                <a:schemeClr val="accent1"/>
              </a:buClr>
              <a:buSzPts val="1400"/>
              <a:buChar char="○"/>
              <a:defRPr>
                <a:solidFill>
                  <a:schemeClr val="accent1"/>
                </a:solidFill>
                <a:highlight>
                  <a:schemeClr val="dk1"/>
                </a:highlight>
              </a:defRPr>
            </a:lvl8pPr>
            <a:lvl9pPr marL="4114800" lvl="8" indent="-317500" algn="ctr">
              <a:spcBef>
                <a:spcPts val="0"/>
              </a:spcBef>
              <a:spcAft>
                <a:spcPts val="0"/>
              </a:spcAft>
              <a:buClr>
                <a:schemeClr val="accent1"/>
              </a:buClr>
              <a:buSzPts val="1400"/>
              <a:buChar char="■"/>
              <a:defRPr>
                <a:solidFill>
                  <a:schemeClr val="accent1"/>
                </a:solidFill>
                <a:highlight>
                  <a:schemeClr val="dk1"/>
                </a:highlight>
              </a:defRPr>
            </a:lvl9pPr>
          </a:lstStyle>
          <a:p>
            <a:endParaRPr/>
          </a:p>
        </p:txBody>
      </p:sp>
      <p:sp>
        <p:nvSpPr>
          <p:cNvPr id="49" name="Google Shape;49;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0"/>
        <p:cNvGrpSpPr/>
        <p:nvPr/>
      </p:nvGrpSpPr>
      <p:grpSpPr>
        <a:xfrm>
          <a:off x="0" y="0"/>
          <a:ext cx="0" cy="0"/>
          <a:chOff x="0" y="0"/>
          <a:chExt cx="0" cy="0"/>
        </a:xfrm>
      </p:grpSpPr>
      <p:sp>
        <p:nvSpPr>
          <p:cNvPr id="51" name="Google Shape;51;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4"/>
        <p:cNvGrpSpPr/>
        <p:nvPr/>
      </p:nvGrpSpPr>
      <p:grpSpPr>
        <a:xfrm>
          <a:off x="0" y="0"/>
          <a:ext cx="0" cy="0"/>
          <a:chOff x="0" y="0"/>
          <a:chExt cx="0" cy="0"/>
        </a:xfrm>
      </p:grpSpPr>
      <p:sp>
        <p:nvSpPr>
          <p:cNvPr id="15" name="Google Shape;15;p3"/>
          <p:cNvSpPr txBox="1">
            <a:spLocks noGrp="1"/>
          </p:cNvSpPr>
          <p:nvPr>
            <p:ph type="title"/>
          </p:nvPr>
        </p:nvSpPr>
        <p:spPr>
          <a:xfrm>
            <a:off x="2802750" y="802500"/>
            <a:ext cx="3538500" cy="3538500"/>
          </a:xfrm>
          <a:prstGeom prst="rect">
            <a:avLst/>
          </a:prstGeom>
          <a:solidFill>
            <a:srgbClr val="FFFFFF"/>
          </a:solidFill>
        </p:spPr>
        <p:txBody>
          <a:bodyPr spcFirstLastPara="1" wrap="square" lIns="91425" tIns="91425" rIns="91425" bIns="91425" anchor="ctr" anchorCtr="0">
            <a:norm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endParaRPr/>
          </a:p>
        </p:txBody>
      </p:sp>
      <p:sp>
        <p:nvSpPr>
          <p:cNvPr id="16" name="Google Shape;16;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7"/>
        <p:cNvGrpSpPr/>
        <p:nvPr/>
      </p:nvGrpSpPr>
      <p:grpSpPr>
        <a:xfrm>
          <a:off x="0" y="0"/>
          <a:ext cx="0" cy="0"/>
          <a:chOff x="0" y="0"/>
          <a:chExt cx="0" cy="0"/>
        </a:xfrm>
      </p:grpSpPr>
      <p:sp>
        <p:nvSpPr>
          <p:cNvPr id="18" name="Google Shape;18;p4"/>
          <p:cNvSpPr txBox="1">
            <a:spLocks noGrp="1"/>
          </p:cNvSpPr>
          <p:nvPr>
            <p:ph type="title"/>
          </p:nvPr>
        </p:nvSpPr>
        <p:spPr>
          <a:xfrm>
            <a:off x="311700" y="292850"/>
            <a:ext cx="8520600" cy="801000"/>
          </a:xfrm>
          <a:prstGeom prst="rect">
            <a:avLst/>
          </a:prstGeom>
        </p:spPr>
        <p:txBody>
          <a:bodyPr spcFirstLastPara="1" wrap="square" lIns="91425" tIns="91425" rIns="91425" bIns="91425" anchor="t" anchorCtr="0">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19" name="Google Shape;19;p4"/>
          <p:cNvSpPr txBox="1">
            <a:spLocks noGrp="1"/>
          </p:cNvSpPr>
          <p:nvPr>
            <p:ph type="body" idx="1"/>
          </p:nvPr>
        </p:nvSpPr>
        <p:spPr>
          <a:xfrm>
            <a:off x="311700" y="1228675"/>
            <a:ext cx="8520600" cy="33402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0" name="Google Shape;20;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1"/>
        <p:cNvGrpSpPr/>
        <p:nvPr/>
      </p:nvGrpSpPr>
      <p:grpSpPr>
        <a:xfrm>
          <a:off x="0" y="0"/>
          <a:ext cx="0" cy="0"/>
          <a:chOff x="0" y="0"/>
          <a:chExt cx="0" cy="0"/>
        </a:xfrm>
      </p:grpSpPr>
      <p:sp>
        <p:nvSpPr>
          <p:cNvPr id="22" name="Google Shape;22;p5"/>
          <p:cNvSpPr txBox="1">
            <a:spLocks noGrp="1"/>
          </p:cNvSpPr>
          <p:nvPr>
            <p:ph type="title"/>
          </p:nvPr>
        </p:nvSpPr>
        <p:spPr>
          <a:xfrm>
            <a:off x="311700" y="292850"/>
            <a:ext cx="8520600" cy="801000"/>
          </a:xfrm>
          <a:prstGeom prst="rect">
            <a:avLst/>
          </a:prstGeom>
        </p:spPr>
        <p:txBody>
          <a:bodyPr spcFirstLastPara="1" wrap="square" lIns="91425" tIns="91425" rIns="91425" bIns="91425" anchor="t" anchorCtr="0">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23" name="Google Shape;23;p5"/>
          <p:cNvSpPr txBox="1">
            <a:spLocks noGrp="1"/>
          </p:cNvSpPr>
          <p:nvPr>
            <p:ph type="body" idx="1"/>
          </p:nvPr>
        </p:nvSpPr>
        <p:spPr>
          <a:xfrm>
            <a:off x="311700" y="1228675"/>
            <a:ext cx="3999900" cy="33402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body" idx="2"/>
          </p:nvPr>
        </p:nvSpPr>
        <p:spPr>
          <a:xfrm>
            <a:off x="4832400" y="1228675"/>
            <a:ext cx="3999900" cy="33402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5" name="Google Shape;25;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6"/>
        <p:cNvGrpSpPr/>
        <p:nvPr/>
      </p:nvGrpSpPr>
      <p:grpSpPr>
        <a:xfrm>
          <a:off x="0" y="0"/>
          <a:ext cx="0" cy="0"/>
          <a:chOff x="0" y="0"/>
          <a:chExt cx="0" cy="0"/>
        </a:xfrm>
      </p:grpSpPr>
      <p:sp>
        <p:nvSpPr>
          <p:cNvPr id="27" name="Google Shape;27;p6"/>
          <p:cNvSpPr txBox="1">
            <a:spLocks noGrp="1"/>
          </p:cNvSpPr>
          <p:nvPr>
            <p:ph type="title"/>
          </p:nvPr>
        </p:nvSpPr>
        <p:spPr>
          <a:xfrm>
            <a:off x="304800" y="309350"/>
            <a:ext cx="8537700" cy="748200"/>
          </a:xfrm>
          <a:prstGeom prst="rect">
            <a:avLst/>
          </a:prstGeom>
        </p:spPr>
        <p:txBody>
          <a:bodyPr spcFirstLastPara="1" wrap="square" lIns="91425" tIns="91425" rIns="91425" bIns="91425" anchor="t" anchorCtr="0">
            <a:norm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a:endParaRPr/>
          </a:p>
        </p:txBody>
      </p:sp>
      <p:sp>
        <p:nvSpPr>
          <p:cNvPr id="28" name="Google Shape;28;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9"/>
        <p:cNvGrpSpPr/>
        <p:nvPr/>
      </p:nvGrpSpPr>
      <p:grpSpPr>
        <a:xfrm>
          <a:off x="0" y="0"/>
          <a:ext cx="0" cy="0"/>
          <a:chOff x="0" y="0"/>
          <a:chExt cx="0" cy="0"/>
        </a:xfrm>
      </p:grpSpPr>
      <p:sp>
        <p:nvSpPr>
          <p:cNvPr id="30" name="Google Shape;30;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3000"/>
              <a:buNone/>
              <a:defRPr sz="3000">
                <a:highlight>
                  <a:schemeClr val="dk1"/>
                </a:highlight>
              </a:defRPr>
            </a:lvl1pPr>
            <a:lvl2pPr lvl="1">
              <a:spcBef>
                <a:spcPts val="0"/>
              </a:spcBef>
              <a:spcAft>
                <a:spcPts val="0"/>
              </a:spcAft>
              <a:buSzPts val="3000"/>
              <a:buNone/>
              <a:defRPr sz="3000">
                <a:highlight>
                  <a:schemeClr val="dk1"/>
                </a:highlight>
              </a:defRPr>
            </a:lvl2pPr>
            <a:lvl3pPr lvl="2">
              <a:spcBef>
                <a:spcPts val="0"/>
              </a:spcBef>
              <a:spcAft>
                <a:spcPts val="0"/>
              </a:spcAft>
              <a:buSzPts val="3000"/>
              <a:buNone/>
              <a:defRPr sz="3000">
                <a:highlight>
                  <a:schemeClr val="dk1"/>
                </a:highlight>
              </a:defRPr>
            </a:lvl3pPr>
            <a:lvl4pPr lvl="3">
              <a:spcBef>
                <a:spcPts val="0"/>
              </a:spcBef>
              <a:spcAft>
                <a:spcPts val="0"/>
              </a:spcAft>
              <a:buSzPts val="3000"/>
              <a:buNone/>
              <a:defRPr sz="3000">
                <a:highlight>
                  <a:schemeClr val="dk1"/>
                </a:highlight>
              </a:defRPr>
            </a:lvl4pPr>
            <a:lvl5pPr lvl="4">
              <a:spcBef>
                <a:spcPts val="0"/>
              </a:spcBef>
              <a:spcAft>
                <a:spcPts val="0"/>
              </a:spcAft>
              <a:buSzPts val="3000"/>
              <a:buNone/>
              <a:defRPr sz="3000">
                <a:highlight>
                  <a:schemeClr val="dk1"/>
                </a:highlight>
              </a:defRPr>
            </a:lvl5pPr>
            <a:lvl6pPr lvl="5">
              <a:spcBef>
                <a:spcPts val="0"/>
              </a:spcBef>
              <a:spcAft>
                <a:spcPts val="0"/>
              </a:spcAft>
              <a:buSzPts val="3000"/>
              <a:buNone/>
              <a:defRPr sz="3000">
                <a:highlight>
                  <a:schemeClr val="dk1"/>
                </a:highlight>
              </a:defRPr>
            </a:lvl6pPr>
            <a:lvl7pPr lvl="6">
              <a:spcBef>
                <a:spcPts val="0"/>
              </a:spcBef>
              <a:spcAft>
                <a:spcPts val="0"/>
              </a:spcAft>
              <a:buSzPts val="3000"/>
              <a:buNone/>
              <a:defRPr sz="3000">
                <a:highlight>
                  <a:schemeClr val="dk1"/>
                </a:highlight>
              </a:defRPr>
            </a:lvl7pPr>
            <a:lvl8pPr lvl="7">
              <a:spcBef>
                <a:spcPts val="0"/>
              </a:spcBef>
              <a:spcAft>
                <a:spcPts val="0"/>
              </a:spcAft>
              <a:buSzPts val="3000"/>
              <a:buNone/>
              <a:defRPr sz="3000">
                <a:highlight>
                  <a:schemeClr val="dk1"/>
                </a:highlight>
              </a:defRPr>
            </a:lvl8pPr>
            <a:lvl9pPr lvl="8">
              <a:spcBef>
                <a:spcPts val="0"/>
              </a:spcBef>
              <a:spcAft>
                <a:spcPts val="0"/>
              </a:spcAft>
              <a:buSzPts val="3000"/>
              <a:buNone/>
              <a:defRPr sz="3000">
                <a:highlight>
                  <a:schemeClr val="dk1"/>
                </a:highlight>
              </a:defRPr>
            </a:lvl9pPr>
          </a:lstStyle>
          <a:p>
            <a:endParaRPr/>
          </a:p>
        </p:txBody>
      </p:sp>
      <p:sp>
        <p:nvSpPr>
          <p:cNvPr id="31" name="Google Shape;31;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2" name="Google Shape;32;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4"/>
        </a:solidFill>
        <a:effectLst/>
      </p:bgPr>
    </p:bg>
    <p:spTree>
      <p:nvGrpSpPr>
        <p:cNvPr id="1" name="Shape 33"/>
        <p:cNvGrpSpPr/>
        <p:nvPr/>
      </p:nvGrpSpPr>
      <p:grpSpPr>
        <a:xfrm>
          <a:off x="0" y="0"/>
          <a:ext cx="0" cy="0"/>
          <a:chOff x="0" y="0"/>
          <a:chExt cx="0" cy="0"/>
        </a:xfrm>
      </p:grpSpPr>
      <p:sp>
        <p:nvSpPr>
          <p:cNvPr id="34" name="Google Shape;34;p8"/>
          <p:cNvSpPr txBox="1">
            <a:spLocks noGrp="1"/>
          </p:cNvSpPr>
          <p:nvPr>
            <p:ph type="title"/>
          </p:nvPr>
        </p:nvSpPr>
        <p:spPr>
          <a:xfrm>
            <a:off x="490250" y="526350"/>
            <a:ext cx="5618700" cy="40908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6000"/>
              <a:buNone/>
              <a:defRPr sz="6000">
                <a:solidFill>
                  <a:schemeClr val="lt1"/>
                </a:solidFill>
              </a:defRPr>
            </a:lvl1pPr>
            <a:lvl2pPr lvl="1">
              <a:spcBef>
                <a:spcPts val="0"/>
              </a:spcBef>
              <a:spcAft>
                <a:spcPts val="0"/>
              </a:spcAft>
              <a:buClr>
                <a:schemeClr val="lt1"/>
              </a:buClr>
              <a:buSzPts val="6000"/>
              <a:buNone/>
              <a:defRPr sz="6000">
                <a:solidFill>
                  <a:schemeClr val="lt1"/>
                </a:solidFill>
              </a:defRPr>
            </a:lvl2pPr>
            <a:lvl3pPr lvl="2">
              <a:spcBef>
                <a:spcPts val="0"/>
              </a:spcBef>
              <a:spcAft>
                <a:spcPts val="0"/>
              </a:spcAft>
              <a:buClr>
                <a:schemeClr val="lt1"/>
              </a:buClr>
              <a:buSzPts val="6000"/>
              <a:buNone/>
              <a:defRPr sz="6000">
                <a:solidFill>
                  <a:schemeClr val="lt1"/>
                </a:solidFill>
              </a:defRPr>
            </a:lvl3pPr>
            <a:lvl4pPr lvl="3">
              <a:spcBef>
                <a:spcPts val="0"/>
              </a:spcBef>
              <a:spcAft>
                <a:spcPts val="0"/>
              </a:spcAft>
              <a:buClr>
                <a:schemeClr val="lt1"/>
              </a:buClr>
              <a:buSzPts val="6000"/>
              <a:buNone/>
              <a:defRPr sz="6000">
                <a:solidFill>
                  <a:schemeClr val="lt1"/>
                </a:solidFill>
              </a:defRPr>
            </a:lvl4pPr>
            <a:lvl5pPr lvl="4">
              <a:spcBef>
                <a:spcPts val="0"/>
              </a:spcBef>
              <a:spcAft>
                <a:spcPts val="0"/>
              </a:spcAft>
              <a:buClr>
                <a:schemeClr val="lt1"/>
              </a:buClr>
              <a:buSzPts val="6000"/>
              <a:buNone/>
              <a:defRPr sz="6000">
                <a:solidFill>
                  <a:schemeClr val="lt1"/>
                </a:solidFill>
              </a:defRPr>
            </a:lvl5pPr>
            <a:lvl6pPr lvl="5">
              <a:spcBef>
                <a:spcPts val="0"/>
              </a:spcBef>
              <a:spcAft>
                <a:spcPts val="0"/>
              </a:spcAft>
              <a:buClr>
                <a:schemeClr val="lt1"/>
              </a:buClr>
              <a:buSzPts val="6000"/>
              <a:buNone/>
              <a:defRPr sz="6000">
                <a:solidFill>
                  <a:schemeClr val="lt1"/>
                </a:solidFill>
              </a:defRPr>
            </a:lvl6pPr>
            <a:lvl7pPr lvl="6">
              <a:spcBef>
                <a:spcPts val="0"/>
              </a:spcBef>
              <a:spcAft>
                <a:spcPts val="0"/>
              </a:spcAft>
              <a:buClr>
                <a:schemeClr val="lt1"/>
              </a:buClr>
              <a:buSzPts val="6000"/>
              <a:buNone/>
              <a:defRPr sz="6000">
                <a:solidFill>
                  <a:schemeClr val="lt1"/>
                </a:solidFill>
              </a:defRPr>
            </a:lvl7pPr>
            <a:lvl8pPr lvl="7">
              <a:spcBef>
                <a:spcPts val="0"/>
              </a:spcBef>
              <a:spcAft>
                <a:spcPts val="0"/>
              </a:spcAft>
              <a:buClr>
                <a:schemeClr val="lt1"/>
              </a:buClr>
              <a:buSzPts val="6000"/>
              <a:buNone/>
              <a:defRPr sz="6000">
                <a:solidFill>
                  <a:schemeClr val="lt1"/>
                </a:solidFill>
              </a:defRPr>
            </a:lvl8pPr>
            <a:lvl9pPr lvl="8">
              <a:spcBef>
                <a:spcPts val="0"/>
              </a:spcBef>
              <a:spcAft>
                <a:spcPts val="0"/>
              </a:spcAft>
              <a:buClr>
                <a:schemeClr val="lt1"/>
              </a:buClr>
              <a:buSzPts val="6000"/>
              <a:buNone/>
              <a:defRPr sz="6000">
                <a:solidFill>
                  <a:schemeClr val="lt1"/>
                </a:solidFill>
              </a:defRPr>
            </a:lvl9pPr>
          </a:lstStyle>
          <a:p>
            <a:endParaRPr/>
          </a:p>
        </p:txBody>
      </p:sp>
      <p:sp>
        <p:nvSpPr>
          <p:cNvPr id="35" name="Google Shape;35;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6"/>
        <p:cNvGrpSpPr/>
        <p:nvPr/>
      </p:nvGrpSpPr>
      <p:grpSpPr>
        <a:xfrm>
          <a:off x="0" y="0"/>
          <a:ext cx="0" cy="0"/>
          <a:chOff x="0" y="0"/>
          <a:chExt cx="0" cy="0"/>
        </a:xfrm>
      </p:grpSpPr>
      <p:sp>
        <p:nvSpPr>
          <p:cNvPr id="37" name="Google Shape;37;p9"/>
          <p:cNvSpPr/>
          <p:nvPr/>
        </p:nvSpPr>
        <p:spPr>
          <a:xfrm>
            <a:off x="4572000" y="-2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8" name="Google Shape;38;p9"/>
          <p:cNvCxnSpPr/>
          <p:nvPr/>
        </p:nvCxnSpPr>
        <p:spPr>
          <a:xfrm>
            <a:off x="5029675" y="4495500"/>
            <a:ext cx="468300" cy="0"/>
          </a:xfrm>
          <a:prstGeom prst="straightConnector1">
            <a:avLst/>
          </a:prstGeom>
          <a:noFill/>
          <a:ln w="28575" cap="flat" cmpd="sng">
            <a:solidFill>
              <a:schemeClr val="lt1"/>
            </a:solidFill>
            <a:prstDash val="solid"/>
            <a:round/>
            <a:headEnd type="none" w="sm" len="sm"/>
            <a:tailEnd type="none" w="sm" len="sm"/>
          </a:ln>
        </p:spPr>
      </p:cxnSp>
      <p:sp>
        <p:nvSpPr>
          <p:cNvPr id="39" name="Google Shape;39;p9"/>
          <p:cNvSpPr txBox="1">
            <a:spLocks noGrp="1"/>
          </p:cNvSpPr>
          <p:nvPr>
            <p:ph type="title"/>
          </p:nvPr>
        </p:nvSpPr>
        <p:spPr>
          <a:xfrm>
            <a:off x="265500" y="1081400"/>
            <a:ext cx="4045200" cy="1710300"/>
          </a:xfrm>
          <a:prstGeom prst="rect">
            <a:avLst/>
          </a:prstGeom>
        </p:spPr>
        <p:txBody>
          <a:bodyPr spcFirstLastPara="1" wrap="square" lIns="91425" tIns="91425" rIns="91425" bIns="91425" anchor="b" anchorCtr="0">
            <a:normAutofit/>
          </a:bodyPr>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a:endParaRPr/>
          </a:p>
        </p:txBody>
      </p:sp>
      <p:sp>
        <p:nvSpPr>
          <p:cNvPr id="40" name="Google Shape;40;p9"/>
          <p:cNvSpPr txBox="1">
            <a:spLocks noGrp="1"/>
          </p:cNvSpPr>
          <p:nvPr>
            <p:ph type="subTitle" idx="1"/>
          </p:nvPr>
        </p:nvSpPr>
        <p:spPr>
          <a:xfrm>
            <a:off x="265500" y="2845223"/>
            <a:ext cx="4045200" cy="13455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18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41" name="Google Shape;41;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Clr>
                <a:schemeClr val="accent1"/>
              </a:buClr>
              <a:buSzPts val="1800"/>
              <a:buChar char="●"/>
              <a:defRPr>
                <a:solidFill>
                  <a:schemeClr val="accent1"/>
                </a:solidFill>
                <a:highlight>
                  <a:schemeClr val="lt1"/>
                </a:highlight>
              </a:defRPr>
            </a:lvl1pPr>
            <a:lvl2pPr marL="914400" lvl="1" indent="-317500">
              <a:spcBef>
                <a:spcPts val="0"/>
              </a:spcBef>
              <a:spcAft>
                <a:spcPts val="0"/>
              </a:spcAft>
              <a:buClr>
                <a:schemeClr val="accent1"/>
              </a:buClr>
              <a:buSzPts val="1400"/>
              <a:buChar char="○"/>
              <a:defRPr>
                <a:solidFill>
                  <a:schemeClr val="accent1"/>
                </a:solidFill>
                <a:highlight>
                  <a:schemeClr val="lt1"/>
                </a:highlight>
              </a:defRPr>
            </a:lvl2pPr>
            <a:lvl3pPr marL="1371600" lvl="2" indent="-317500">
              <a:spcBef>
                <a:spcPts val="0"/>
              </a:spcBef>
              <a:spcAft>
                <a:spcPts val="0"/>
              </a:spcAft>
              <a:buClr>
                <a:schemeClr val="accent1"/>
              </a:buClr>
              <a:buSzPts val="1400"/>
              <a:buChar char="■"/>
              <a:defRPr>
                <a:solidFill>
                  <a:schemeClr val="accent1"/>
                </a:solidFill>
                <a:highlight>
                  <a:schemeClr val="lt1"/>
                </a:highlight>
              </a:defRPr>
            </a:lvl3pPr>
            <a:lvl4pPr marL="1828800" lvl="3" indent="-317500">
              <a:spcBef>
                <a:spcPts val="0"/>
              </a:spcBef>
              <a:spcAft>
                <a:spcPts val="0"/>
              </a:spcAft>
              <a:buClr>
                <a:schemeClr val="accent1"/>
              </a:buClr>
              <a:buSzPts val="1400"/>
              <a:buChar char="●"/>
              <a:defRPr>
                <a:solidFill>
                  <a:schemeClr val="accent1"/>
                </a:solidFill>
                <a:highlight>
                  <a:schemeClr val="lt1"/>
                </a:highlight>
              </a:defRPr>
            </a:lvl4pPr>
            <a:lvl5pPr marL="2286000" lvl="4" indent="-317500">
              <a:spcBef>
                <a:spcPts val="0"/>
              </a:spcBef>
              <a:spcAft>
                <a:spcPts val="0"/>
              </a:spcAft>
              <a:buClr>
                <a:schemeClr val="accent1"/>
              </a:buClr>
              <a:buSzPts val="1400"/>
              <a:buChar char="○"/>
              <a:defRPr>
                <a:solidFill>
                  <a:schemeClr val="accent1"/>
                </a:solidFill>
                <a:highlight>
                  <a:schemeClr val="lt1"/>
                </a:highlight>
              </a:defRPr>
            </a:lvl5pPr>
            <a:lvl6pPr marL="2743200" lvl="5" indent="-317500">
              <a:spcBef>
                <a:spcPts val="0"/>
              </a:spcBef>
              <a:spcAft>
                <a:spcPts val="0"/>
              </a:spcAft>
              <a:buClr>
                <a:schemeClr val="accent1"/>
              </a:buClr>
              <a:buSzPts val="1400"/>
              <a:buChar char="■"/>
              <a:defRPr>
                <a:solidFill>
                  <a:schemeClr val="accent1"/>
                </a:solidFill>
                <a:highlight>
                  <a:schemeClr val="lt1"/>
                </a:highlight>
              </a:defRPr>
            </a:lvl6pPr>
            <a:lvl7pPr marL="3200400" lvl="6" indent="-317500">
              <a:spcBef>
                <a:spcPts val="0"/>
              </a:spcBef>
              <a:spcAft>
                <a:spcPts val="0"/>
              </a:spcAft>
              <a:buClr>
                <a:schemeClr val="accent1"/>
              </a:buClr>
              <a:buSzPts val="1400"/>
              <a:buChar char="●"/>
              <a:defRPr>
                <a:solidFill>
                  <a:schemeClr val="accent1"/>
                </a:solidFill>
                <a:highlight>
                  <a:schemeClr val="lt1"/>
                </a:highlight>
              </a:defRPr>
            </a:lvl7pPr>
            <a:lvl8pPr marL="3657600" lvl="7" indent="-317500">
              <a:spcBef>
                <a:spcPts val="0"/>
              </a:spcBef>
              <a:spcAft>
                <a:spcPts val="0"/>
              </a:spcAft>
              <a:buClr>
                <a:schemeClr val="accent1"/>
              </a:buClr>
              <a:buSzPts val="1400"/>
              <a:buChar char="○"/>
              <a:defRPr>
                <a:solidFill>
                  <a:schemeClr val="accent1"/>
                </a:solidFill>
                <a:highlight>
                  <a:schemeClr val="lt1"/>
                </a:highlight>
              </a:defRPr>
            </a:lvl8pPr>
            <a:lvl9pPr marL="4114800" lvl="8" indent="-317500">
              <a:spcBef>
                <a:spcPts val="0"/>
              </a:spcBef>
              <a:spcAft>
                <a:spcPts val="0"/>
              </a:spcAft>
              <a:buClr>
                <a:schemeClr val="accent1"/>
              </a:buClr>
              <a:buSzPts val="1400"/>
              <a:buChar char="■"/>
              <a:defRPr>
                <a:solidFill>
                  <a:schemeClr val="accent1"/>
                </a:solidFill>
                <a:highlight>
                  <a:schemeClr val="lt1"/>
                </a:highlight>
              </a:defRPr>
            </a:lvl9pPr>
          </a:lstStyle>
          <a:p>
            <a:endParaRPr/>
          </a:p>
        </p:txBody>
      </p:sp>
      <p:sp>
        <p:nvSpPr>
          <p:cNvPr id="42" name="Google Shape;42;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3"/>
        <p:cNvGrpSpPr/>
        <p:nvPr/>
      </p:nvGrpSpPr>
      <p:grpSpPr>
        <a:xfrm>
          <a:off x="0" y="0"/>
          <a:ext cx="0" cy="0"/>
          <a:chOff x="0" y="0"/>
          <a:chExt cx="0" cy="0"/>
        </a:xfrm>
      </p:grpSpPr>
      <p:sp>
        <p:nvSpPr>
          <p:cNvPr id="44" name="Google Shape;44;p10"/>
          <p:cNvSpPr txBox="1">
            <a:spLocks noGrp="1"/>
          </p:cNvSpPr>
          <p:nvPr>
            <p:ph type="body" idx="1"/>
          </p:nvPr>
        </p:nvSpPr>
        <p:spPr>
          <a:xfrm>
            <a:off x="319500" y="4230575"/>
            <a:ext cx="5998800" cy="5988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Clr>
                <a:schemeClr val="accent1"/>
              </a:buClr>
              <a:buSzPts val="2400"/>
              <a:buFont typeface="Amatic SC"/>
              <a:buNone/>
              <a:defRPr sz="2400" b="1">
                <a:solidFill>
                  <a:schemeClr val="accent1"/>
                </a:solidFill>
                <a:latin typeface="Amatic SC"/>
                <a:ea typeface="Amatic SC"/>
                <a:cs typeface="Amatic SC"/>
                <a:sym typeface="Amatic SC"/>
              </a:defRPr>
            </a:lvl1pPr>
          </a:lstStyle>
          <a:p>
            <a:endParaRPr/>
          </a:p>
        </p:txBody>
      </p:sp>
      <p:sp>
        <p:nvSpPr>
          <p:cNvPr id="45" name="Google Shape;45;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beach-day">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292850"/>
            <a:ext cx="8520600" cy="8010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accent1"/>
              </a:buClr>
              <a:buSzPts val="4200"/>
              <a:buFont typeface="Amatic SC"/>
              <a:buNone/>
              <a:defRPr sz="4200" b="1">
                <a:solidFill>
                  <a:schemeClr val="accent1"/>
                </a:solidFill>
                <a:latin typeface="Amatic SC"/>
                <a:ea typeface="Amatic SC"/>
                <a:cs typeface="Amatic SC"/>
                <a:sym typeface="Amatic SC"/>
              </a:defRPr>
            </a:lvl1pPr>
            <a:lvl2pPr lvl="1">
              <a:spcBef>
                <a:spcPts val="0"/>
              </a:spcBef>
              <a:spcAft>
                <a:spcPts val="0"/>
              </a:spcAft>
              <a:buClr>
                <a:schemeClr val="accent1"/>
              </a:buClr>
              <a:buSzPts val="4200"/>
              <a:buFont typeface="Amatic SC"/>
              <a:buNone/>
              <a:defRPr sz="4200" b="1">
                <a:solidFill>
                  <a:schemeClr val="accent1"/>
                </a:solidFill>
                <a:latin typeface="Amatic SC"/>
                <a:ea typeface="Amatic SC"/>
                <a:cs typeface="Amatic SC"/>
                <a:sym typeface="Amatic SC"/>
              </a:defRPr>
            </a:lvl2pPr>
            <a:lvl3pPr lvl="2">
              <a:spcBef>
                <a:spcPts val="0"/>
              </a:spcBef>
              <a:spcAft>
                <a:spcPts val="0"/>
              </a:spcAft>
              <a:buClr>
                <a:schemeClr val="accent1"/>
              </a:buClr>
              <a:buSzPts val="4200"/>
              <a:buFont typeface="Amatic SC"/>
              <a:buNone/>
              <a:defRPr sz="4200" b="1">
                <a:solidFill>
                  <a:schemeClr val="accent1"/>
                </a:solidFill>
                <a:latin typeface="Amatic SC"/>
                <a:ea typeface="Amatic SC"/>
                <a:cs typeface="Amatic SC"/>
                <a:sym typeface="Amatic SC"/>
              </a:defRPr>
            </a:lvl3pPr>
            <a:lvl4pPr lvl="3">
              <a:spcBef>
                <a:spcPts val="0"/>
              </a:spcBef>
              <a:spcAft>
                <a:spcPts val="0"/>
              </a:spcAft>
              <a:buClr>
                <a:schemeClr val="accent1"/>
              </a:buClr>
              <a:buSzPts val="4200"/>
              <a:buFont typeface="Amatic SC"/>
              <a:buNone/>
              <a:defRPr sz="4200" b="1">
                <a:solidFill>
                  <a:schemeClr val="accent1"/>
                </a:solidFill>
                <a:latin typeface="Amatic SC"/>
                <a:ea typeface="Amatic SC"/>
                <a:cs typeface="Amatic SC"/>
                <a:sym typeface="Amatic SC"/>
              </a:defRPr>
            </a:lvl4pPr>
            <a:lvl5pPr lvl="4">
              <a:spcBef>
                <a:spcPts val="0"/>
              </a:spcBef>
              <a:spcAft>
                <a:spcPts val="0"/>
              </a:spcAft>
              <a:buClr>
                <a:schemeClr val="accent1"/>
              </a:buClr>
              <a:buSzPts val="4200"/>
              <a:buFont typeface="Amatic SC"/>
              <a:buNone/>
              <a:defRPr sz="4200" b="1">
                <a:solidFill>
                  <a:schemeClr val="accent1"/>
                </a:solidFill>
                <a:latin typeface="Amatic SC"/>
                <a:ea typeface="Amatic SC"/>
                <a:cs typeface="Amatic SC"/>
                <a:sym typeface="Amatic SC"/>
              </a:defRPr>
            </a:lvl5pPr>
            <a:lvl6pPr lvl="5">
              <a:spcBef>
                <a:spcPts val="0"/>
              </a:spcBef>
              <a:spcAft>
                <a:spcPts val="0"/>
              </a:spcAft>
              <a:buClr>
                <a:schemeClr val="accent1"/>
              </a:buClr>
              <a:buSzPts val="4200"/>
              <a:buFont typeface="Amatic SC"/>
              <a:buNone/>
              <a:defRPr sz="4200" b="1">
                <a:solidFill>
                  <a:schemeClr val="accent1"/>
                </a:solidFill>
                <a:latin typeface="Amatic SC"/>
                <a:ea typeface="Amatic SC"/>
                <a:cs typeface="Amatic SC"/>
                <a:sym typeface="Amatic SC"/>
              </a:defRPr>
            </a:lvl6pPr>
            <a:lvl7pPr lvl="6">
              <a:spcBef>
                <a:spcPts val="0"/>
              </a:spcBef>
              <a:spcAft>
                <a:spcPts val="0"/>
              </a:spcAft>
              <a:buClr>
                <a:schemeClr val="accent1"/>
              </a:buClr>
              <a:buSzPts val="4200"/>
              <a:buFont typeface="Amatic SC"/>
              <a:buNone/>
              <a:defRPr sz="4200" b="1">
                <a:solidFill>
                  <a:schemeClr val="accent1"/>
                </a:solidFill>
                <a:latin typeface="Amatic SC"/>
                <a:ea typeface="Amatic SC"/>
                <a:cs typeface="Amatic SC"/>
                <a:sym typeface="Amatic SC"/>
              </a:defRPr>
            </a:lvl7pPr>
            <a:lvl8pPr lvl="7">
              <a:spcBef>
                <a:spcPts val="0"/>
              </a:spcBef>
              <a:spcAft>
                <a:spcPts val="0"/>
              </a:spcAft>
              <a:buClr>
                <a:schemeClr val="accent1"/>
              </a:buClr>
              <a:buSzPts val="4200"/>
              <a:buFont typeface="Amatic SC"/>
              <a:buNone/>
              <a:defRPr sz="4200" b="1">
                <a:solidFill>
                  <a:schemeClr val="accent1"/>
                </a:solidFill>
                <a:latin typeface="Amatic SC"/>
                <a:ea typeface="Amatic SC"/>
                <a:cs typeface="Amatic SC"/>
                <a:sym typeface="Amatic SC"/>
              </a:defRPr>
            </a:lvl8pPr>
            <a:lvl9pPr lvl="8">
              <a:spcBef>
                <a:spcPts val="0"/>
              </a:spcBef>
              <a:spcAft>
                <a:spcPts val="0"/>
              </a:spcAft>
              <a:buClr>
                <a:schemeClr val="accent1"/>
              </a:buClr>
              <a:buSzPts val="4200"/>
              <a:buFont typeface="Amatic SC"/>
              <a:buNone/>
              <a:defRPr sz="4200" b="1">
                <a:solidFill>
                  <a:schemeClr val="accent1"/>
                </a:solidFill>
                <a:latin typeface="Amatic SC"/>
                <a:ea typeface="Amatic SC"/>
                <a:cs typeface="Amatic SC"/>
                <a:sym typeface="Amatic SC"/>
              </a:defRPr>
            </a:lvl9pPr>
          </a:lstStyle>
          <a:p>
            <a:endParaRPr/>
          </a:p>
        </p:txBody>
      </p:sp>
      <p:sp>
        <p:nvSpPr>
          <p:cNvPr id="7" name="Google Shape;7;p1"/>
          <p:cNvSpPr txBox="1">
            <a:spLocks noGrp="1"/>
          </p:cNvSpPr>
          <p:nvPr>
            <p:ph type="body" idx="1"/>
          </p:nvPr>
        </p:nvSpPr>
        <p:spPr>
          <a:xfrm>
            <a:off x="311700" y="1228675"/>
            <a:ext cx="8520600" cy="33402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Source Code Pro"/>
              <a:buChar char="●"/>
              <a:defRPr sz="1800">
                <a:solidFill>
                  <a:schemeClr val="dk2"/>
                </a:solidFill>
                <a:latin typeface="Source Code Pro"/>
                <a:ea typeface="Source Code Pro"/>
                <a:cs typeface="Source Code Pro"/>
                <a:sym typeface="Source Code Pro"/>
              </a:defRPr>
            </a:lvl1pPr>
            <a:lvl2pPr marL="914400" lvl="1" indent="-3175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2pPr>
            <a:lvl3pPr marL="1371600" lvl="2" indent="-3175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3pPr>
            <a:lvl4pPr marL="1828800" lvl="3" indent="-3175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4pPr>
            <a:lvl5pPr marL="2286000" lvl="4" indent="-3175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5pPr>
            <a:lvl6pPr marL="2743200" lvl="5" indent="-3175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6pPr>
            <a:lvl7pPr marL="3200400" lvl="6" indent="-3175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7pPr>
            <a:lvl8pPr marL="3657600" lvl="7" indent="-3175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8pPr>
            <a:lvl9pPr marL="4114800" lvl="8" indent="-3175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accent1"/>
                </a:solidFill>
                <a:latin typeface="Source Code Pro"/>
                <a:ea typeface="Source Code Pro"/>
                <a:cs typeface="Source Code Pro"/>
                <a:sym typeface="Source Code Pro"/>
              </a:defRPr>
            </a:lvl1pPr>
            <a:lvl2pPr lvl="1" algn="r">
              <a:buNone/>
              <a:defRPr sz="1000">
                <a:solidFill>
                  <a:schemeClr val="accent1"/>
                </a:solidFill>
                <a:latin typeface="Source Code Pro"/>
                <a:ea typeface="Source Code Pro"/>
                <a:cs typeface="Source Code Pro"/>
                <a:sym typeface="Source Code Pro"/>
              </a:defRPr>
            </a:lvl2pPr>
            <a:lvl3pPr lvl="2" algn="r">
              <a:buNone/>
              <a:defRPr sz="1000">
                <a:solidFill>
                  <a:schemeClr val="accent1"/>
                </a:solidFill>
                <a:latin typeface="Source Code Pro"/>
                <a:ea typeface="Source Code Pro"/>
                <a:cs typeface="Source Code Pro"/>
                <a:sym typeface="Source Code Pro"/>
              </a:defRPr>
            </a:lvl3pPr>
            <a:lvl4pPr lvl="3" algn="r">
              <a:buNone/>
              <a:defRPr sz="1000">
                <a:solidFill>
                  <a:schemeClr val="accent1"/>
                </a:solidFill>
                <a:latin typeface="Source Code Pro"/>
                <a:ea typeface="Source Code Pro"/>
                <a:cs typeface="Source Code Pro"/>
                <a:sym typeface="Source Code Pro"/>
              </a:defRPr>
            </a:lvl4pPr>
            <a:lvl5pPr lvl="4" algn="r">
              <a:buNone/>
              <a:defRPr sz="1000">
                <a:solidFill>
                  <a:schemeClr val="accent1"/>
                </a:solidFill>
                <a:latin typeface="Source Code Pro"/>
                <a:ea typeface="Source Code Pro"/>
                <a:cs typeface="Source Code Pro"/>
                <a:sym typeface="Source Code Pro"/>
              </a:defRPr>
            </a:lvl5pPr>
            <a:lvl6pPr lvl="5" algn="r">
              <a:buNone/>
              <a:defRPr sz="1000">
                <a:solidFill>
                  <a:schemeClr val="accent1"/>
                </a:solidFill>
                <a:latin typeface="Source Code Pro"/>
                <a:ea typeface="Source Code Pro"/>
                <a:cs typeface="Source Code Pro"/>
                <a:sym typeface="Source Code Pro"/>
              </a:defRPr>
            </a:lvl6pPr>
            <a:lvl7pPr lvl="6" algn="r">
              <a:buNone/>
              <a:defRPr sz="1000">
                <a:solidFill>
                  <a:schemeClr val="accent1"/>
                </a:solidFill>
                <a:latin typeface="Source Code Pro"/>
                <a:ea typeface="Source Code Pro"/>
                <a:cs typeface="Source Code Pro"/>
                <a:sym typeface="Source Code Pro"/>
              </a:defRPr>
            </a:lvl7pPr>
            <a:lvl8pPr lvl="7" algn="r">
              <a:buNone/>
              <a:defRPr sz="1000">
                <a:solidFill>
                  <a:schemeClr val="accent1"/>
                </a:solidFill>
                <a:latin typeface="Source Code Pro"/>
                <a:ea typeface="Source Code Pro"/>
                <a:cs typeface="Source Code Pro"/>
                <a:sym typeface="Source Code Pro"/>
              </a:defRPr>
            </a:lvl8pPr>
            <a:lvl9pPr lvl="8" algn="r">
              <a:buNone/>
              <a:defRPr sz="1000">
                <a:solidFill>
                  <a:schemeClr val="accent1"/>
                </a:solidFill>
                <a:latin typeface="Source Code Pro"/>
                <a:ea typeface="Source Code Pro"/>
                <a:cs typeface="Source Code Pro"/>
                <a:sym typeface="Source Code Pro"/>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hyperlink" Target="https://www.statisticshowto.com/k-function-ripleys/" TargetMode="External"/><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hyperlink" Target="https://pro.arcgis.com/en/pro-app/latest/tool-reference/spatial-statistics/h-how-multi-distance-spatial-cluster-analysis-ripl.htm#:~:text=Ripley's%20K%2Dfunction%20illustrates%20how,distance%20and%2For%20distance%20increment" TargetMode="Externa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93C47D"/>
        </a:solidFill>
        <a:effectLst/>
      </p:bgPr>
    </p:bg>
    <p:spTree>
      <p:nvGrpSpPr>
        <p:cNvPr id="1" name="Shape 55"/>
        <p:cNvGrpSpPr/>
        <p:nvPr/>
      </p:nvGrpSpPr>
      <p:grpSpPr>
        <a:xfrm>
          <a:off x="0" y="0"/>
          <a:ext cx="0" cy="0"/>
          <a:chOff x="0" y="0"/>
          <a:chExt cx="0" cy="0"/>
        </a:xfrm>
      </p:grpSpPr>
      <p:sp>
        <p:nvSpPr>
          <p:cNvPr id="56" name="Google Shape;56;p13"/>
          <p:cNvSpPr txBox="1">
            <a:spLocks noGrp="1"/>
          </p:cNvSpPr>
          <p:nvPr>
            <p:ph type="ctrTitle"/>
          </p:nvPr>
        </p:nvSpPr>
        <p:spPr>
          <a:xfrm>
            <a:off x="311700" y="392150"/>
            <a:ext cx="8520600" cy="26904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GB" sz="6000"/>
              <a:t>Analysing spatial dynamics </a:t>
            </a:r>
            <a:endParaRPr sz="6000"/>
          </a:p>
          <a:p>
            <a:pPr marL="0" lvl="0" indent="0" algn="l" rtl="0">
              <a:spcBef>
                <a:spcPts val="0"/>
              </a:spcBef>
              <a:spcAft>
                <a:spcPts val="0"/>
              </a:spcAft>
              <a:buNone/>
            </a:pPr>
            <a:r>
              <a:rPr lang="en-GB" sz="6000"/>
              <a:t>using R and QGIS</a:t>
            </a:r>
            <a:endParaRPr sz="6000"/>
          </a:p>
        </p:txBody>
      </p:sp>
      <p:sp>
        <p:nvSpPr>
          <p:cNvPr id="57" name="Google Shape;57;p13"/>
          <p:cNvSpPr txBox="1">
            <a:spLocks noGrp="1"/>
          </p:cNvSpPr>
          <p:nvPr>
            <p:ph type="subTitle" idx="1"/>
          </p:nvPr>
        </p:nvSpPr>
        <p:spPr>
          <a:xfrm>
            <a:off x="311700" y="3890400"/>
            <a:ext cx="8520600" cy="7062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r>
              <a:rPr lang="en-GB" sz="1400"/>
              <a:t>CDCS by Ki Tong (ktong2@ed.ac.uk)</a:t>
            </a:r>
            <a:endParaRPr sz="1400"/>
          </a:p>
        </p:txBody>
      </p:sp>
      <p:pic>
        <p:nvPicPr>
          <p:cNvPr id="58" name="Google Shape;58;p13"/>
          <p:cNvPicPr preferRelativeResize="0"/>
          <p:nvPr/>
        </p:nvPicPr>
        <p:blipFill>
          <a:blip r:embed="rId3">
            <a:alphaModFix/>
          </a:blip>
          <a:stretch>
            <a:fillRect/>
          </a:stretch>
        </p:blipFill>
        <p:spPr>
          <a:xfrm>
            <a:off x="7258090" y="2611075"/>
            <a:ext cx="1574211" cy="7738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22"/>
          <p:cNvSpPr txBox="1">
            <a:spLocks noGrp="1"/>
          </p:cNvSpPr>
          <p:nvPr>
            <p:ph type="title"/>
          </p:nvPr>
        </p:nvSpPr>
        <p:spPr>
          <a:xfrm>
            <a:off x="311700" y="292850"/>
            <a:ext cx="8520600" cy="8010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SPATIAL analysis for first and second order effects</a:t>
            </a:r>
            <a:endParaRPr/>
          </a:p>
        </p:txBody>
      </p:sp>
      <p:sp>
        <p:nvSpPr>
          <p:cNvPr id="122" name="Google Shape;122;p22"/>
          <p:cNvSpPr txBox="1">
            <a:spLocks noGrp="1"/>
          </p:cNvSpPr>
          <p:nvPr>
            <p:ph type="body" idx="1"/>
          </p:nvPr>
        </p:nvSpPr>
        <p:spPr>
          <a:xfrm>
            <a:off x="311700" y="1228675"/>
            <a:ext cx="8347200" cy="3340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sz="1400"/>
              <a:t>The list is not exhaustive, but for the scope of today’s course, we will focus on the following,</a:t>
            </a:r>
            <a:endParaRPr sz="1400"/>
          </a:p>
          <a:p>
            <a:pPr marL="0" lvl="0" indent="0" algn="l" rtl="0">
              <a:spcBef>
                <a:spcPts val="1200"/>
              </a:spcBef>
              <a:spcAft>
                <a:spcPts val="0"/>
              </a:spcAft>
              <a:buNone/>
            </a:pPr>
            <a:r>
              <a:rPr lang="en-GB" sz="1400" u="sng"/>
              <a:t>First-order effects (Density-based approach)</a:t>
            </a:r>
            <a:endParaRPr sz="1400" u="sng"/>
          </a:p>
          <a:p>
            <a:pPr marL="457200" lvl="0" indent="-317500" algn="l" rtl="0">
              <a:spcBef>
                <a:spcPts val="1200"/>
              </a:spcBef>
              <a:spcAft>
                <a:spcPts val="0"/>
              </a:spcAft>
              <a:buSzPts val="1400"/>
              <a:buChar char="●"/>
            </a:pPr>
            <a:r>
              <a:rPr lang="en-GB" sz="1400"/>
              <a:t>Kernel density estimation</a:t>
            </a:r>
            <a:endParaRPr sz="1400"/>
          </a:p>
          <a:p>
            <a:pPr marL="0" lvl="0" indent="0" algn="l" rtl="0">
              <a:spcBef>
                <a:spcPts val="1200"/>
              </a:spcBef>
              <a:spcAft>
                <a:spcPts val="0"/>
              </a:spcAft>
              <a:buNone/>
            </a:pPr>
            <a:r>
              <a:rPr lang="en-GB" sz="1400" u="sng"/>
              <a:t>Second-order effects (Distanced-based approach)</a:t>
            </a:r>
            <a:endParaRPr sz="1400" u="sng"/>
          </a:p>
          <a:p>
            <a:pPr marL="457200" lvl="0" indent="-317500" algn="l" rtl="0">
              <a:spcBef>
                <a:spcPts val="1200"/>
              </a:spcBef>
              <a:spcAft>
                <a:spcPts val="0"/>
              </a:spcAft>
              <a:buSzPts val="1400"/>
              <a:buChar char="●"/>
            </a:pPr>
            <a:r>
              <a:rPr lang="en-GB" sz="1400"/>
              <a:t>Nearest Neighbour Analysis</a:t>
            </a:r>
            <a:endParaRPr sz="1400"/>
          </a:p>
          <a:p>
            <a:pPr marL="457200" lvl="0" indent="-317500" algn="l" rtl="0">
              <a:spcBef>
                <a:spcPts val="0"/>
              </a:spcBef>
              <a:spcAft>
                <a:spcPts val="0"/>
              </a:spcAft>
              <a:buSzPts val="1400"/>
              <a:buChar char="●"/>
            </a:pPr>
            <a:r>
              <a:rPr lang="en-GB" sz="1400"/>
              <a:t>Ripley’s K-function</a:t>
            </a:r>
            <a:endParaRPr sz="140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23"/>
          <p:cNvSpPr txBox="1">
            <a:spLocks noGrp="1"/>
          </p:cNvSpPr>
          <p:nvPr>
            <p:ph type="title"/>
          </p:nvPr>
        </p:nvSpPr>
        <p:spPr>
          <a:xfrm>
            <a:off x="311700" y="292850"/>
            <a:ext cx="8520600" cy="8010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dirty="0"/>
              <a:t>Kernel density estimation</a:t>
            </a:r>
            <a:endParaRPr dirty="0"/>
          </a:p>
        </p:txBody>
      </p:sp>
      <p:sp>
        <p:nvSpPr>
          <p:cNvPr id="128" name="Google Shape;128;p23"/>
          <p:cNvSpPr txBox="1">
            <a:spLocks noGrp="1"/>
          </p:cNvSpPr>
          <p:nvPr>
            <p:ph type="body" idx="1"/>
          </p:nvPr>
        </p:nvSpPr>
        <p:spPr>
          <a:xfrm>
            <a:off x="311700" y="1228675"/>
            <a:ext cx="4409400" cy="3688800"/>
          </a:xfrm>
          <a:prstGeom prst="rect">
            <a:avLst/>
          </a:prstGeom>
        </p:spPr>
        <p:txBody>
          <a:bodyPr spcFirstLastPara="1" wrap="square" lIns="91425" tIns="91425" rIns="91425" bIns="91425" anchor="t" anchorCtr="0">
            <a:normAutofit/>
          </a:bodyPr>
          <a:lstStyle/>
          <a:p>
            <a:pPr marL="457200" lvl="0" indent="-317500" algn="l" rtl="0">
              <a:spcBef>
                <a:spcPts val="0"/>
              </a:spcBef>
              <a:spcAft>
                <a:spcPts val="0"/>
              </a:spcAft>
              <a:buSzPts val="1400"/>
              <a:buChar char="●"/>
            </a:pPr>
            <a:r>
              <a:rPr lang="en-GB" sz="1400" dirty="0"/>
              <a:t>Density-based approach</a:t>
            </a:r>
            <a:endParaRPr sz="1400" dirty="0"/>
          </a:p>
          <a:p>
            <a:pPr marL="457200" lvl="0" indent="-317500" algn="l" rtl="0">
              <a:spcBef>
                <a:spcPts val="0"/>
              </a:spcBef>
              <a:spcAft>
                <a:spcPts val="0"/>
              </a:spcAft>
              <a:buSzPts val="1400"/>
              <a:buChar char="●"/>
            </a:pPr>
            <a:r>
              <a:rPr lang="en-GB" sz="1400" dirty="0"/>
              <a:t>No. of points within a sub-regions of a study area.</a:t>
            </a:r>
            <a:endParaRPr sz="1400" dirty="0"/>
          </a:p>
          <a:p>
            <a:pPr marL="457200" lvl="0" indent="-317500" algn="l" rtl="0">
              <a:spcBef>
                <a:spcPts val="0"/>
              </a:spcBef>
              <a:spcAft>
                <a:spcPts val="0"/>
              </a:spcAft>
              <a:buSzPts val="1400"/>
              <a:buChar char="●"/>
            </a:pPr>
            <a:r>
              <a:rPr lang="en-GB" sz="1400" dirty="0"/>
              <a:t>Divide study area into many sub-regions</a:t>
            </a:r>
            <a:endParaRPr sz="1400" dirty="0"/>
          </a:p>
          <a:p>
            <a:pPr marL="457200" lvl="0" indent="-317500" algn="l" rtl="0">
              <a:spcBef>
                <a:spcPts val="0"/>
              </a:spcBef>
              <a:spcAft>
                <a:spcPts val="0"/>
              </a:spcAft>
              <a:buSzPts val="1400"/>
              <a:buChar char="●"/>
            </a:pPr>
            <a:r>
              <a:rPr lang="en-GB" sz="1400" dirty="0"/>
              <a:t>Sub-regions overlap one another providing a moving sub-region window = kernel</a:t>
            </a:r>
            <a:endParaRPr sz="1400" dirty="0"/>
          </a:p>
          <a:p>
            <a:pPr marL="457200" lvl="0" indent="-317500" algn="l" rtl="0">
              <a:spcBef>
                <a:spcPts val="0"/>
              </a:spcBef>
              <a:spcAft>
                <a:spcPts val="0"/>
              </a:spcAft>
              <a:buSzPts val="1400"/>
              <a:buChar char="●"/>
            </a:pPr>
            <a:r>
              <a:rPr lang="en-GB" sz="1400" dirty="0"/>
              <a:t>Example</a:t>
            </a:r>
            <a:endParaRPr sz="1400" dirty="0"/>
          </a:p>
          <a:p>
            <a:pPr marL="914400" lvl="1" indent="-317500" algn="l" rtl="0">
              <a:spcBef>
                <a:spcPts val="0"/>
              </a:spcBef>
              <a:spcAft>
                <a:spcPts val="0"/>
              </a:spcAft>
              <a:buSzPts val="1400"/>
              <a:buChar char="○"/>
            </a:pPr>
            <a:r>
              <a:rPr lang="en-GB" dirty="0"/>
              <a:t>3x3 kernel density map</a:t>
            </a:r>
            <a:endParaRPr dirty="0"/>
          </a:p>
          <a:p>
            <a:pPr marL="914400" lvl="1" indent="-317500" algn="l" rtl="0">
              <a:spcBef>
                <a:spcPts val="0"/>
              </a:spcBef>
              <a:spcAft>
                <a:spcPts val="0"/>
              </a:spcAft>
              <a:buSzPts val="1400"/>
              <a:buChar char="○"/>
            </a:pPr>
            <a:r>
              <a:rPr lang="en-GB" dirty="0"/>
              <a:t>Equal weight per point</a:t>
            </a:r>
            <a:endParaRPr dirty="0"/>
          </a:p>
          <a:p>
            <a:pPr marL="914400" lvl="1" indent="-317500" algn="l" rtl="0">
              <a:spcBef>
                <a:spcPts val="0"/>
              </a:spcBef>
              <a:spcAft>
                <a:spcPts val="0"/>
              </a:spcAft>
              <a:buSzPts val="1400"/>
              <a:buChar char="○"/>
            </a:pPr>
            <a:r>
              <a:rPr lang="en-GB" dirty="0"/>
              <a:t>E.g. 0.11 from 1/9</a:t>
            </a:r>
            <a:endParaRPr dirty="0"/>
          </a:p>
          <a:p>
            <a:pPr marL="457200" lvl="0" indent="-312900" algn="l" rtl="0">
              <a:spcBef>
                <a:spcPts val="0"/>
              </a:spcBef>
              <a:spcAft>
                <a:spcPts val="0"/>
              </a:spcAft>
              <a:buSzPts val="1328"/>
              <a:buChar char="●"/>
            </a:pPr>
            <a:r>
              <a:rPr lang="en-GB" sz="1327" dirty="0"/>
              <a:t>Equal weight per point = basic kernel function.</a:t>
            </a:r>
            <a:endParaRPr dirty="0"/>
          </a:p>
        </p:txBody>
      </p:sp>
      <p:pic>
        <p:nvPicPr>
          <p:cNvPr id="129" name="Google Shape;129;p23"/>
          <p:cNvPicPr preferRelativeResize="0"/>
          <p:nvPr/>
        </p:nvPicPr>
        <p:blipFill>
          <a:blip r:embed="rId3">
            <a:alphaModFix/>
          </a:blip>
          <a:stretch>
            <a:fillRect/>
          </a:stretch>
        </p:blipFill>
        <p:spPr>
          <a:xfrm>
            <a:off x="4721025" y="1166175"/>
            <a:ext cx="4111268" cy="33402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24"/>
          <p:cNvSpPr txBox="1">
            <a:spLocks noGrp="1"/>
          </p:cNvSpPr>
          <p:nvPr>
            <p:ph type="title"/>
          </p:nvPr>
        </p:nvSpPr>
        <p:spPr>
          <a:xfrm>
            <a:off x="311700" y="292850"/>
            <a:ext cx="8520600" cy="8010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Kernel density estimation</a:t>
            </a:r>
            <a:endParaRPr/>
          </a:p>
        </p:txBody>
      </p:sp>
      <p:sp>
        <p:nvSpPr>
          <p:cNvPr id="135" name="Google Shape;135;p24"/>
          <p:cNvSpPr txBox="1">
            <a:spLocks noGrp="1"/>
          </p:cNvSpPr>
          <p:nvPr>
            <p:ph type="body" idx="1"/>
          </p:nvPr>
        </p:nvSpPr>
        <p:spPr>
          <a:xfrm>
            <a:off x="311700" y="1228675"/>
            <a:ext cx="4409400" cy="3688800"/>
          </a:xfrm>
          <a:prstGeom prst="rect">
            <a:avLst/>
          </a:prstGeom>
        </p:spPr>
        <p:txBody>
          <a:bodyPr spcFirstLastPara="1" wrap="square" lIns="91425" tIns="91425" rIns="91425" bIns="91425" anchor="t" anchorCtr="0">
            <a:normAutofit/>
          </a:bodyPr>
          <a:lstStyle/>
          <a:p>
            <a:pPr marL="457200" lvl="0" indent="-317500" algn="l" rtl="0">
              <a:spcBef>
                <a:spcPts val="0"/>
              </a:spcBef>
              <a:spcAft>
                <a:spcPts val="0"/>
              </a:spcAft>
              <a:buSzPts val="1400"/>
              <a:buChar char="●"/>
            </a:pPr>
            <a:r>
              <a:rPr lang="en-GB" sz="1400" dirty="0"/>
              <a:t>Other kernel functions (assign weights to points that are inversely proportional to distance to kernel centre)</a:t>
            </a:r>
            <a:br>
              <a:rPr lang="en-GB" sz="1400" dirty="0"/>
            </a:br>
            <a:endParaRPr dirty="0"/>
          </a:p>
          <a:p>
            <a:pPr marL="457200" lvl="0" indent="-312900" algn="l" rtl="0">
              <a:spcBef>
                <a:spcPts val="0"/>
              </a:spcBef>
              <a:spcAft>
                <a:spcPts val="0"/>
              </a:spcAft>
              <a:buSzPts val="1328"/>
              <a:buChar char="●"/>
            </a:pPr>
            <a:r>
              <a:rPr lang="en-GB" sz="1327" dirty="0"/>
              <a:t>The output will appear </a:t>
            </a:r>
            <a:r>
              <a:rPr lang="en-GB" sz="1327" b="1" u="sng" dirty="0"/>
              <a:t>as a heatmap</a:t>
            </a:r>
            <a:r>
              <a:rPr lang="en-GB" sz="1327" dirty="0"/>
              <a:t>. </a:t>
            </a:r>
            <a:endParaRPr sz="1327" dirty="0"/>
          </a:p>
          <a:p>
            <a:pPr marL="457200" lvl="0" indent="-312900" algn="l" rtl="0">
              <a:spcBef>
                <a:spcPts val="0"/>
              </a:spcBef>
              <a:spcAft>
                <a:spcPts val="0"/>
              </a:spcAft>
              <a:buSzPts val="1328"/>
              <a:buChar char="●"/>
            </a:pPr>
            <a:r>
              <a:rPr lang="en-GB" sz="1327" b="1" u="sng" dirty="0"/>
              <a:t>Other data can be draped over</a:t>
            </a:r>
            <a:r>
              <a:rPr lang="en-GB" sz="1327" dirty="0"/>
              <a:t> this heatmap (such as vectors for rivers or roads, point scatters of artefacts) to study interactions between sites, features, and phenomena. </a:t>
            </a:r>
            <a:endParaRPr dirty="0"/>
          </a:p>
        </p:txBody>
      </p:sp>
      <p:pic>
        <p:nvPicPr>
          <p:cNvPr id="136" name="Google Shape;136;p24"/>
          <p:cNvPicPr preferRelativeResize="0"/>
          <p:nvPr/>
        </p:nvPicPr>
        <p:blipFill>
          <a:blip r:embed="rId3">
            <a:alphaModFix/>
          </a:blip>
          <a:stretch>
            <a:fillRect/>
          </a:stretch>
        </p:blipFill>
        <p:spPr>
          <a:xfrm>
            <a:off x="4828300" y="1182975"/>
            <a:ext cx="4118099" cy="337616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25"/>
          <p:cNvSpPr txBox="1">
            <a:spLocks noGrp="1"/>
          </p:cNvSpPr>
          <p:nvPr>
            <p:ph type="title"/>
          </p:nvPr>
        </p:nvSpPr>
        <p:spPr>
          <a:xfrm>
            <a:off x="311700" y="292850"/>
            <a:ext cx="8520600" cy="8010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Let’s see how it works in QGIS</a:t>
            </a:r>
            <a:endParaRPr/>
          </a:p>
        </p:txBody>
      </p:sp>
      <p:sp>
        <p:nvSpPr>
          <p:cNvPr id="142" name="Google Shape;142;p25"/>
          <p:cNvSpPr txBox="1">
            <a:spLocks noGrp="1"/>
          </p:cNvSpPr>
          <p:nvPr>
            <p:ph type="body" idx="1"/>
          </p:nvPr>
        </p:nvSpPr>
        <p:spPr>
          <a:xfrm>
            <a:off x="311700" y="1228675"/>
            <a:ext cx="8520600" cy="2296800"/>
          </a:xfrm>
          <a:prstGeom prst="rect">
            <a:avLst/>
          </a:prstGeom>
        </p:spPr>
        <p:txBody>
          <a:bodyPr spcFirstLastPara="1" wrap="square" lIns="91425" tIns="91425" rIns="91425" bIns="91425" anchor="t" anchorCtr="0">
            <a:normAutofit lnSpcReduction="10000"/>
          </a:bodyPr>
          <a:lstStyle/>
          <a:p>
            <a:pPr marL="0" lvl="0" indent="0" algn="l" rtl="0">
              <a:spcBef>
                <a:spcPts val="0"/>
              </a:spcBef>
              <a:spcAft>
                <a:spcPts val="0"/>
              </a:spcAft>
              <a:buNone/>
            </a:pPr>
            <a:r>
              <a:rPr lang="en-GB" sz="1400" dirty="0"/>
              <a:t>To perform KDE in QGIS,</a:t>
            </a:r>
            <a:endParaRPr sz="1400" dirty="0"/>
          </a:p>
          <a:p>
            <a:pPr marL="457200" lvl="0" indent="-317500" algn="l" rtl="0">
              <a:spcBef>
                <a:spcPts val="1200"/>
              </a:spcBef>
              <a:spcAft>
                <a:spcPts val="0"/>
              </a:spcAft>
              <a:buSzPts val="1400"/>
              <a:buChar char="●"/>
            </a:pPr>
            <a:r>
              <a:rPr lang="en-GB" sz="1400" dirty="0"/>
              <a:t>Go to Properties -&gt; Symbology in the bike_theift_2023 layer in QGIS. </a:t>
            </a:r>
            <a:endParaRPr sz="1400" dirty="0"/>
          </a:p>
          <a:p>
            <a:pPr marL="457200" lvl="0" indent="-317500" algn="l" rtl="0">
              <a:spcBef>
                <a:spcPts val="0"/>
              </a:spcBef>
              <a:spcAft>
                <a:spcPts val="0"/>
              </a:spcAft>
              <a:buSzPts val="1400"/>
              <a:buChar char="●"/>
            </a:pPr>
            <a:r>
              <a:rPr lang="en-GB" sz="1400" dirty="0"/>
              <a:t>Select Heatmap.</a:t>
            </a:r>
            <a:endParaRPr sz="1400" dirty="0"/>
          </a:p>
          <a:p>
            <a:pPr marL="457200" lvl="0" indent="-317500" algn="l" rtl="0">
              <a:spcBef>
                <a:spcPts val="0"/>
              </a:spcBef>
              <a:spcAft>
                <a:spcPts val="0"/>
              </a:spcAft>
              <a:buSzPts val="1400"/>
              <a:buChar char="●"/>
            </a:pPr>
            <a:r>
              <a:rPr lang="en-GB" sz="1400" dirty="0"/>
              <a:t>Select a colour ramp of your choice.</a:t>
            </a:r>
            <a:endParaRPr sz="1400" dirty="0"/>
          </a:p>
          <a:p>
            <a:pPr marL="457200" lvl="0" indent="-317500" algn="l" rtl="0">
              <a:spcBef>
                <a:spcPts val="0"/>
              </a:spcBef>
              <a:spcAft>
                <a:spcPts val="0"/>
              </a:spcAft>
              <a:buSzPts val="1400"/>
              <a:buChar char="●"/>
            </a:pPr>
            <a:r>
              <a:rPr lang="en-GB" sz="1400" dirty="0"/>
              <a:t>Set Radius to ‘Map Units’ and input 250 (this gives each Kernel a range of 250 metres). </a:t>
            </a:r>
            <a:endParaRPr sz="1400" dirty="0"/>
          </a:p>
          <a:p>
            <a:pPr marL="457200" lvl="0" indent="-317500" algn="l" rtl="0">
              <a:spcBef>
                <a:spcPts val="0"/>
              </a:spcBef>
              <a:spcAft>
                <a:spcPts val="0"/>
              </a:spcAft>
              <a:buSzPts val="1400"/>
              <a:buChar char="●"/>
            </a:pPr>
            <a:r>
              <a:rPr lang="en-GB" sz="1400" dirty="0"/>
              <a:t>Layer Rendering, select ‘Multiply’ on Blending Mode. </a:t>
            </a:r>
            <a:endParaRPr sz="1400" dirty="0"/>
          </a:p>
          <a:p>
            <a:pPr marL="457200" lvl="0" indent="-317500" algn="l" rtl="0">
              <a:spcBef>
                <a:spcPts val="0"/>
              </a:spcBef>
              <a:spcAft>
                <a:spcPts val="0"/>
              </a:spcAft>
              <a:buSzPts val="1400"/>
              <a:buChar char="●"/>
            </a:pPr>
            <a:r>
              <a:rPr lang="en-GB" sz="1400" dirty="0"/>
              <a:t>Click ‘OK’</a:t>
            </a:r>
            <a:endParaRPr sz="1400" dirty="0"/>
          </a:p>
        </p:txBody>
      </p:sp>
      <p:pic>
        <p:nvPicPr>
          <p:cNvPr id="143" name="Google Shape;143;p25"/>
          <p:cNvPicPr preferRelativeResize="0"/>
          <p:nvPr/>
        </p:nvPicPr>
        <p:blipFill>
          <a:blip r:embed="rId3">
            <a:alphaModFix/>
          </a:blip>
          <a:stretch>
            <a:fillRect/>
          </a:stretch>
        </p:blipFill>
        <p:spPr>
          <a:xfrm>
            <a:off x="1864700" y="3525475"/>
            <a:ext cx="5344651" cy="14440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26"/>
          <p:cNvSpPr txBox="1">
            <a:spLocks noGrp="1"/>
          </p:cNvSpPr>
          <p:nvPr>
            <p:ph type="title"/>
          </p:nvPr>
        </p:nvSpPr>
        <p:spPr>
          <a:xfrm>
            <a:off x="311700" y="292850"/>
            <a:ext cx="8520600" cy="8010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Nearest neighbour analysis</a:t>
            </a:r>
            <a:endParaRPr/>
          </a:p>
        </p:txBody>
      </p:sp>
      <p:sp>
        <p:nvSpPr>
          <p:cNvPr id="149" name="Google Shape;149;p26"/>
          <p:cNvSpPr txBox="1">
            <a:spLocks noGrp="1"/>
          </p:cNvSpPr>
          <p:nvPr>
            <p:ph type="body" idx="1"/>
          </p:nvPr>
        </p:nvSpPr>
        <p:spPr>
          <a:xfrm>
            <a:off x="311700" y="1228675"/>
            <a:ext cx="8426100" cy="3340200"/>
          </a:xfrm>
          <a:prstGeom prst="rect">
            <a:avLst/>
          </a:prstGeom>
        </p:spPr>
        <p:txBody>
          <a:bodyPr spcFirstLastPara="1" wrap="square" lIns="91425" tIns="91425" rIns="91425" bIns="91425" anchor="t" anchorCtr="0">
            <a:normAutofit/>
          </a:bodyPr>
          <a:lstStyle/>
          <a:p>
            <a:pPr marL="457200" lvl="0" indent="-317500" algn="l" rtl="0">
              <a:spcBef>
                <a:spcPts val="0"/>
              </a:spcBef>
              <a:spcAft>
                <a:spcPts val="0"/>
              </a:spcAft>
              <a:buSzPts val="1400"/>
              <a:buChar char="●"/>
            </a:pPr>
            <a:r>
              <a:rPr lang="en-GB" sz="1400" dirty="0"/>
              <a:t>Distanced-based approach</a:t>
            </a:r>
            <a:endParaRPr sz="1400" dirty="0"/>
          </a:p>
          <a:p>
            <a:pPr marL="457200" lvl="0" indent="-317500" algn="l" rtl="0">
              <a:spcBef>
                <a:spcPts val="0"/>
              </a:spcBef>
              <a:spcAft>
                <a:spcPts val="0"/>
              </a:spcAft>
              <a:buSzPts val="1400"/>
              <a:buChar char="●"/>
            </a:pPr>
            <a:r>
              <a:rPr lang="en-GB" sz="1400" dirty="0"/>
              <a:t>Measures the average distance from each point in the study area to its nearest point</a:t>
            </a:r>
            <a:endParaRPr sz="1400" dirty="0"/>
          </a:p>
        </p:txBody>
      </p:sp>
      <p:pic>
        <p:nvPicPr>
          <p:cNvPr id="150" name="Google Shape;150;p26"/>
          <p:cNvPicPr preferRelativeResize="0"/>
          <p:nvPr/>
        </p:nvPicPr>
        <p:blipFill rotWithShape="1">
          <a:blip r:embed="rId3">
            <a:alphaModFix/>
          </a:blip>
          <a:srcRect t="3790"/>
          <a:stretch/>
        </p:blipFill>
        <p:spPr>
          <a:xfrm>
            <a:off x="1754400" y="2061700"/>
            <a:ext cx="5245173" cy="28930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27"/>
          <p:cNvSpPr txBox="1">
            <a:spLocks noGrp="1"/>
          </p:cNvSpPr>
          <p:nvPr>
            <p:ph type="title"/>
          </p:nvPr>
        </p:nvSpPr>
        <p:spPr>
          <a:xfrm>
            <a:off x="311700" y="292850"/>
            <a:ext cx="8520600" cy="8010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Nearest neighbour analysis</a:t>
            </a:r>
            <a:endParaRPr/>
          </a:p>
        </p:txBody>
      </p:sp>
      <p:sp>
        <p:nvSpPr>
          <p:cNvPr id="156" name="Google Shape;156;p27"/>
          <p:cNvSpPr txBox="1">
            <a:spLocks noGrp="1"/>
          </p:cNvSpPr>
          <p:nvPr>
            <p:ph type="body" idx="1"/>
          </p:nvPr>
        </p:nvSpPr>
        <p:spPr>
          <a:xfrm>
            <a:off x="311700" y="1228675"/>
            <a:ext cx="4512300" cy="3340200"/>
          </a:xfrm>
          <a:prstGeom prst="rect">
            <a:avLst/>
          </a:prstGeom>
        </p:spPr>
        <p:txBody>
          <a:bodyPr spcFirstLastPara="1" wrap="square" lIns="91425" tIns="91425" rIns="91425" bIns="91425" anchor="t" anchorCtr="0">
            <a:normAutofit lnSpcReduction="10000"/>
          </a:bodyPr>
          <a:lstStyle/>
          <a:p>
            <a:pPr marL="457200" lvl="0" indent="-317500" algn="l" rtl="0">
              <a:spcBef>
                <a:spcPts val="0"/>
              </a:spcBef>
              <a:spcAft>
                <a:spcPts val="0"/>
              </a:spcAft>
              <a:buSzPts val="1400"/>
              <a:buChar char="●"/>
            </a:pPr>
            <a:r>
              <a:rPr lang="en-GB" sz="1400" dirty="0"/>
              <a:t>Distanced-based approach</a:t>
            </a:r>
            <a:endParaRPr sz="1400" dirty="0"/>
          </a:p>
          <a:p>
            <a:pPr marL="457200" lvl="0" indent="-317500" algn="l" rtl="0">
              <a:spcBef>
                <a:spcPts val="0"/>
              </a:spcBef>
              <a:spcAft>
                <a:spcPts val="0"/>
              </a:spcAft>
              <a:buSzPts val="1400"/>
              <a:buChar char="●"/>
            </a:pPr>
            <a:r>
              <a:rPr lang="en-GB" sz="1400" dirty="0"/>
              <a:t>Measures the average distance from each point in the study area to its nearest point</a:t>
            </a:r>
            <a:endParaRPr sz="1400" dirty="0"/>
          </a:p>
          <a:p>
            <a:pPr marL="457200" lvl="0" indent="-317500" algn="l" rtl="0">
              <a:spcBef>
                <a:spcPts val="0"/>
              </a:spcBef>
              <a:spcAft>
                <a:spcPts val="0"/>
              </a:spcAft>
              <a:buSzPts val="1400"/>
              <a:buChar char="●"/>
            </a:pPr>
            <a:r>
              <a:rPr lang="en-GB" sz="1400" dirty="0"/>
              <a:t>If this distance is lower than the average distance for a Poisson point process then we can say that our dataset is following a clustered pattern. </a:t>
            </a:r>
            <a:endParaRPr sz="1400" dirty="0"/>
          </a:p>
          <a:p>
            <a:pPr marL="457200" lvl="0" indent="-317500" algn="l" rtl="0">
              <a:spcBef>
                <a:spcPts val="0"/>
              </a:spcBef>
              <a:spcAft>
                <a:spcPts val="0"/>
              </a:spcAft>
              <a:buSzPts val="1400"/>
              <a:buChar char="●"/>
            </a:pPr>
            <a:r>
              <a:rPr lang="en-GB" sz="1400" dirty="0"/>
              <a:t>If the distance is bigger then the points are more spread than a Poisson point process so they are more dispersed.</a:t>
            </a:r>
            <a:endParaRPr sz="1400" dirty="0"/>
          </a:p>
        </p:txBody>
      </p:sp>
      <p:pic>
        <p:nvPicPr>
          <p:cNvPr id="157" name="Google Shape;157;p27"/>
          <p:cNvPicPr preferRelativeResize="0"/>
          <p:nvPr/>
        </p:nvPicPr>
        <p:blipFill>
          <a:blip r:embed="rId3">
            <a:alphaModFix/>
          </a:blip>
          <a:stretch>
            <a:fillRect/>
          </a:stretch>
        </p:blipFill>
        <p:spPr>
          <a:xfrm>
            <a:off x="4894338" y="478193"/>
            <a:ext cx="4015200" cy="2828891"/>
          </a:xfrm>
          <a:prstGeom prst="rect">
            <a:avLst/>
          </a:prstGeom>
          <a:noFill/>
          <a:ln>
            <a:noFill/>
          </a:ln>
        </p:spPr>
      </p:pic>
      <p:sp>
        <p:nvSpPr>
          <p:cNvPr id="2" name="Google Shape;156;p27">
            <a:extLst>
              <a:ext uri="{FF2B5EF4-FFF2-40B4-BE49-F238E27FC236}">
                <a16:creationId xmlns:a16="http://schemas.microsoft.com/office/drawing/2014/main" id="{6B1EBA86-3214-0392-5EE1-0D36EED167CF}"/>
              </a:ext>
            </a:extLst>
          </p:cNvPr>
          <p:cNvSpPr txBox="1">
            <a:spLocks/>
          </p:cNvSpPr>
          <p:nvPr/>
        </p:nvSpPr>
        <p:spPr>
          <a:xfrm>
            <a:off x="4894338" y="3409458"/>
            <a:ext cx="3937962" cy="1519034"/>
          </a:xfrm>
          <a:prstGeom prst="rect">
            <a:avLst/>
          </a:prstGeom>
          <a:noFill/>
          <a:ln>
            <a:noFill/>
          </a:ln>
        </p:spPr>
        <p:txBody>
          <a:bodyPr spcFirstLastPara="1" wrap="square" lIns="91425" tIns="91425" rIns="91425" bIns="91425" anchor="t" anchorCtr="0">
            <a:normAutofit lnSpcReduction="10000"/>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Source Code Pro"/>
              <a:buChar char="●"/>
              <a:defRPr sz="1800" b="0" i="0" u="none" strike="noStrike" cap="none">
                <a:solidFill>
                  <a:schemeClr val="dk2"/>
                </a:solidFill>
                <a:latin typeface="Source Code Pro"/>
                <a:ea typeface="Source Code Pro"/>
                <a:cs typeface="Source Code Pro"/>
                <a:sym typeface="Source Code Pro"/>
              </a:defRPr>
            </a:lvl1pPr>
            <a:lvl2pPr marL="914400" marR="0" lvl="1" indent="-317500" algn="l" rtl="0">
              <a:lnSpc>
                <a:spcPct val="115000"/>
              </a:lnSpc>
              <a:spcBef>
                <a:spcPts val="0"/>
              </a:spcBef>
              <a:spcAft>
                <a:spcPts val="0"/>
              </a:spcAft>
              <a:buClr>
                <a:schemeClr val="dk2"/>
              </a:buClr>
              <a:buSzPts val="1400"/>
              <a:buFont typeface="Source Code Pro"/>
              <a:buChar char="○"/>
              <a:defRPr sz="1400" b="0" i="0" u="none" strike="noStrike" cap="none">
                <a:solidFill>
                  <a:schemeClr val="dk2"/>
                </a:solidFill>
                <a:latin typeface="Source Code Pro"/>
                <a:ea typeface="Source Code Pro"/>
                <a:cs typeface="Source Code Pro"/>
                <a:sym typeface="Source Code Pro"/>
              </a:defRPr>
            </a:lvl2pPr>
            <a:lvl3pPr marL="1371600" marR="0" lvl="2" indent="-317500" algn="l" rtl="0">
              <a:lnSpc>
                <a:spcPct val="115000"/>
              </a:lnSpc>
              <a:spcBef>
                <a:spcPts val="0"/>
              </a:spcBef>
              <a:spcAft>
                <a:spcPts val="0"/>
              </a:spcAft>
              <a:buClr>
                <a:schemeClr val="dk2"/>
              </a:buClr>
              <a:buSzPts val="1400"/>
              <a:buFont typeface="Source Code Pro"/>
              <a:buChar char="■"/>
              <a:defRPr sz="1400" b="0" i="0" u="none" strike="noStrike" cap="none">
                <a:solidFill>
                  <a:schemeClr val="dk2"/>
                </a:solidFill>
                <a:latin typeface="Source Code Pro"/>
                <a:ea typeface="Source Code Pro"/>
                <a:cs typeface="Source Code Pro"/>
                <a:sym typeface="Source Code Pro"/>
              </a:defRPr>
            </a:lvl3pPr>
            <a:lvl4pPr marL="1828800" marR="0" lvl="3" indent="-317500" algn="l" rtl="0">
              <a:lnSpc>
                <a:spcPct val="115000"/>
              </a:lnSpc>
              <a:spcBef>
                <a:spcPts val="0"/>
              </a:spcBef>
              <a:spcAft>
                <a:spcPts val="0"/>
              </a:spcAft>
              <a:buClr>
                <a:schemeClr val="dk2"/>
              </a:buClr>
              <a:buSzPts val="1400"/>
              <a:buFont typeface="Source Code Pro"/>
              <a:buChar char="●"/>
              <a:defRPr sz="1400" b="0" i="0" u="none" strike="noStrike" cap="none">
                <a:solidFill>
                  <a:schemeClr val="dk2"/>
                </a:solidFill>
                <a:latin typeface="Source Code Pro"/>
                <a:ea typeface="Source Code Pro"/>
                <a:cs typeface="Source Code Pro"/>
                <a:sym typeface="Source Code Pro"/>
              </a:defRPr>
            </a:lvl4pPr>
            <a:lvl5pPr marL="2286000" marR="0" lvl="4" indent="-317500" algn="l" rtl="0">
              <a:lnSpc>
                <a:spcPct val="115000"/>
              </a:lnSpc>
              <a:spcBef>
                <a:spcPts val="0"/>
              </a:spcBef>
              <a:spcAft>
                <a:spcPts val="0"/>
              </a:spcAft>
              <a:buClr>
                <a:schemeClr val="dk2"/>
              </a:buClr>
              <a:buSzPts val="1400"/>
              <a:buFont typeface="Source Code Pro"/>
              <a:buChar char="○"/>
              <a:defRPr sz="1400" b="0" i="0" u="none" strike="noStrike" cap="none">
                <a:solidFill>
                  <a:schemeClr val="dk2"/>
                </a:solidFill>
                <a:latin typeface="Source Code Pro"/>
                <a:ea typeface="Source Code Pro"/>
                <a:cs typeface="Source Code Pro"/>
                <a:sym typeface="Source Code Pro"/>
              </a:defRPr>
            </a:lvl5pPr>
            <a:lvl6pPr marL="2743200" marR="0" lvl="5" indent="-317500" algn="l" rtl="0">
              <a:lnSpc>
                <a:spcPct val="115000"/>
              </a:lnSpc>
              <a:spcBef>
                <a:spcPts val="0"/>
              </a:spcBef>
              <a:spcAft>
                <a:spcPts val="0"/>
              </a:spcAft>
              <a:buClr>
                <a:schemeClr val="dk2"/>
              </a:buClr>
              <a:buSzPts val="1400"/>
              <a:buFont typeface="Source Code Pro"/>
              <a:buChar char="■"/>
              <a:defRPr sz="1400" b="0" i="0" u="none" strike="noStrike" cap="none">
                <a:solidFill>
                  <a:schemeClr val="dk2"/>
                </a:solidFill>
                <a:latin typeface="Source Code Pro"/>
                <a:ea typeface="Source Code Pro"/>
                <a:cs typeface="Source Code Pro"/>
                <a:sym typeface="Source Code Pro"/>
              </a:defRPr>
            </a:lvl6pPr>
            <a:lvl7pPr marL="3200400" marR="0" lvl="6" indent="-317500" algn="l" rtl="0">
              <a:lnSpc>
                <a:spcPct val="115000"/>
              </a:lnSpc>
              <a:spcBef>
                <a:spcPts val="0"/>
              </a:spcBef>
              <a:spcAft>
                <a:spcPts val="0"/>
              </a:spcAft>
              <a:buClr>
                <a:schemeClr val="dk2"/>
              </a:buClr>
              <a:buSzPts val="1400"/>
              <a:buFont typeface="Source Code Pro"/>
              <a:buChar char="●"/>
              <a:defRPr sz="1400" b="0" i="0" u="none" strike="noStrike" cap="none">
                <a:solidFill>
                  <a:schemeClr val="dk2"/>
                </a:solidFill>
                <a:latin typeface="Source Code Pro"/>
                <a:ea typeface="Source Code Pro"/>
                <a:cs typeface="Source Code Pro"/>
                <a:sym typeface="Source Code Pro"/>
              </a:defRPr>
            </a:lvl7pPr>
            <a:lvl8pPr marL="3657600" marR="0" lvl="7" indent="-317500" algn="l" rtl="0">
              <a:lnSpc>
                <a:spcPct val="115000"/>
              </a:lnSpc>
              <a:spcBef>
                <a:spcPts val="0"/>
              </a:spcBef>
              <a:spcAft>
                <a:spcPts val="0"/>
              </a:spcAft>
              <a:buClr>
                <a:schemeClr val="dk2"/>
              </a:buClr>
              <a:buSzPts val="1400"/>
              <a:buFont typeface="Source Code Pro"/>
              <a:buChar char="○"/>
              <a:defRPr sz="1400" b="0" i="0" u="none" strike="noStrike" cap="none">
                <a:solidFill>
                  <a:schemeClr val="dk2"/>
                </a:solidFill>
                <a:latin typeface="Source Code Pro"/>
                <a:ea typeface="Source Code Pro"/>
                <a:cs typeface="Source Code Pro"/>
                <a:sym typeface="Source Code Pro"/>
              </a:defRPr>
            </a:lvl8pPr>
            <a:lvl9pPr marL="4114800" marR="0" lvl="8" indent="-317500" algn="l" rtl="0">
              <a:lnSpc>
                <a:spcPct val="115000"/>
              </a:lnSpc>
              <a:spcBef>
                <a:spcPts val="0"/>
              </a:spcBef>
              <a:spcAft>
                <a:spcPts val="0"/>
              </a:spcAft>
              <a:buClr>
                <a:schemeClr val="dk2"/>
              </a:buClr>
              <a:buSzPts val="1400"/>
              <a:buFont typeface="Source Code Pro"/>
              <a:buChar char="■"/>
              <a:defRPr sz="1400" b="0" i="0" u="none" strike="noStrike" cap="none">
                <a:solidFill>
                  <a:schemeClr val="dk2"/>
                </a:solidFill>
                <a:latin typeface="Source Code Pro"/>
                <a:ea typeface="Source Code Pro"/>
                <a:cs typeface="Source Code Pro"/>
                <a:sym typeface="Source Code Pro"/>
              </a:defRPr>
            </a:lvl9pPr>
          </a:lstStyle>
          <a:p>
            <a:pPr marL="0" lvl="0" indent="0" algn="l" rtl="0">
              <a:spcBef>
                <a:spcPts val="0"/>
              </a:spcBef>
              <a:spcAft>
                <a:spcPts val="0"/>
              </a:spcAft>
              <a:buNone/>
            </a:pPr>
            <a:r>
              <a:rPr lang="en-US" altLang="zh-HK" sz="1000" b="1" dirty="0"/>
              <a:t>What is a Poisson Point Process?</a:t>
            </a:r>
          </a:p>
          <a:p>
            <a:pPr marL="0" lvl="0" indent="0" algn="l" rtl="0">
              <a:spcBef>
                <a:spcPts val="0"/>
              </a:spcBef>
              <a:spcAft>
                <a:spcPts val="0"/>
              </a:spcAft>
              <a:buNone/>
            </a:pPr>
            <a:r>
              <a:rPr lang="en-US" altLang="zh-HK" sz="1000" dirty="0"/>
              <a:t>A series of points randomly located on a mathematical space with the essential feature that the points occur independently of one another.</a:t>
            </a:r>
          </a:p>
          <a:p>
            <a:pPr marL="0" lvl="0" indent="0" algn="l" rtl="0">
              <a:spcBef>
                <a:spcPts val="0"/>
              </a:spcBef>
              <a:spcAft>
                <a:spcPts val="0"/>
              </a:spcAft>
              <a:buNone/>
            </a:pPr>
            <a:r>
              <a:rPr lang="en-US" altLang="zh-HK" sz="1000" dirty="0"/>
              <a:t>Essentially a random distribution of points across our study area we can compare our real pattern to (a NULL hypothesis). </a:t>
            </a:r>
          </a:p>
          <a:p>
            <a:pPr marL="0" lvl="0" indent="0" algn="l" rtl="0">
              <a:spcBef>
                <a:spcPts val="0"/>
              </a:spcBef>
              <a:spcAft>
                <a:spcPts val="0"/>
              </a:spcAft>
              <a:buNone/>
            </a:pPr>
            <a:endParaRPr lang="en-US" altLang="zh-HK" sz="10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28"/>
          <p:cNvSpPr txBox="1">
            <a:spLocks noGrp="1"/>
          </p:cNvSpPr>
          <p:nvPr>
            <p:ph type="title"/>
          </p:nvPr>
        </p:nvSpPr>
        <p:spPr>
          <a:xfrm>
            <a:off x="311700" y="292850"/>
            <a:ext cx="8520600" cy="8010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Let’s see how it works in QGIS</a:t>
            </a:r>
            <a:endParaRPr/>
          </a:p>
        </p:txBody>
      </p:sp>
      <p:sp>
        <p:nvSpPr>
          <p:cNvPr id="163" name="Google Shape;163;p28"/>
          <p:cNvSpPr txBox="1">
            <a:spLocks noGrp="1"/>
          </p:cNvSpPr>
          <p:nvPr>
            <p:ph type="body" idx="1"/>
          </p:nvPr>
        </p:nvSpPr>
        <p:spPr>
          <a:xfrm>
            <a:off x="311700" y="1228675"/>
            <a:ext cx="8520600" cy="11319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GB"/>
              <a:t>Load the shapefile into QGIS. </a:t>
            </a:r>
            <a:endParaRPr/>
          </a:p>
          <a:p>
            <a:pPr marL="457200" lvl="0" indent="-342900" algn="l" rtl="0">
              <a:spcBef>
                <a:spcPts val="0"/>
              </a:spcBef>
              <a:spcAft>
                <a:spcPts val="0"/>
              </a:spcAft>
              <a:buSzPts val="1800"/>
              <a:buChar char="●"/>
            </a:pPr>
            <a:r>
              <a:rPr lang="en-GB"/>
              <a:t>Navigate to Vector -&gt; Analysis Tools -&gt; </a:t>
            </a:r>
            <a:br>
              <a:rPr lang="en-GB"/>
            </a:br>
            <a:r>
              <a:rPr lang="en-GB"/>
              <a:t>Nearest Neighbour Analysis</a:t>
            </a:r>
            <a:endParaRPr/>
          </a:p>
        </p:txBody>
      </p:sp>
      <p:pic>
        <p:nvPicPr>
          <p:cNvPr id="164" name="Google Shape;164;p28"/>
          <p:cNvPicPr preferRelativeResize="0"/>
          <p:nvPr/>
        </p:nvPicPr>
        <p:blipFill>
          <a:blip r:embed="rId3">
            <a:alphaModFix/>
          </a:blip>
          <a:stretch>
            <a:fillRect/>
          </a:stretch>
        </p:blipFill>
        <p:spPr>
          <a:xfrm>
            <a:off x="698700" y="2360575"/>
            <a:ext cx="4375297" cy="24781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29"/>
          <p:cNvSpPr txBox="1">
            <a:spLocks noGrp="1"/>
          </p:cNvSpPr>
          <p:nvPr>
            <p:ph type="title"/>
          </p:nvPr>
        </p:nvSpPr>
        <p:spPr>
          <a:xfrm>
            <a:off x="311700" y="292850"/>
            <a:ext cx="8520600" cy="8010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Nearest neighbour analysis</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170" name="Google Shape;170;p29"/>
          <p:cNvSpPr txBox="1">
            <a:spLocks noGrp="1"/>
          </p:cNvSpPr>
          <p:nvPr>
            <p:ph type="body" idx="1"/>
          </p:nvPr>
        </p:nvSpPr>
        <p:spPr>
          <a:xfrm>
            <a:off x="414775" y="1093850"/>
            <a:ext cx="3790800" cy="636900"/>
          </a:xfrm>
          <a:prstGeom prst="rect">
            <a:avLst/>
          </a:prstGeom>
        </p:spPr>
        <p:txBody>
          <a:bodyPr spcFirstLastPara="1" wrap="square" lIns="91425" tIns="91425" rIns="91425" bIns="91425" anchor="t" anchorCtr="0">
            <a:normAutofit fontScale="85000" lnSpcReduction="20000"/>
          </a:bodyPr>
          <a:lstStyle/>
          <a:p>
            <a:pPr marL="0" lvl="0" indent="0" algn="l" rtl="0">
              <a:spcBef>
                <a:spcPts val="0"/>
              </a:spcBef>
              <a:spcAft>
                <a:spcPts val="1200"/>
              </a:spcAft>
              <a:buNone/>
            </a:pPr>
            <a:r>
              <a:rPr lang="en-GB" sz="1200"/>
              <a:t>Mean distance between each incident of bike theft</a:t>
            </a:r>
            <a:endParaRPr sz="1200"/>
          </a:p>
        </p:txBody>
      </p:sp>
      <p:sp>
        <p:nvSpPr>
          <p:cNvPr id="172" name="Google Shape;172;p29"/>
          <p:cNvSpPr txBox="1">
            <a:spLocks noGrp="1"/>
          </p:cNvSpPr>
          <p:nvPr>
            <p:ph type="body" idx="1"/>
          </p:nvPr>
        </p:nvSpPr>
        <p:spPr>
          <a:xfrm>
            <a:off x="414775" y="1865675"/>
            <a:ext cx="3790800" cy="886500"/>
          </a:xfrm>
          <a:prstGeom prst="rect">
            <a:avLst/>
          </a:prstGeom>
        </p:spPr>
        <p:txBody>
          <a:bodyPr spcFirstLastPara="1" wrap="square" lIns="91425" tIns="91425" rIns="91425" bIns="91425" anchor="t" anchorCtr="0">
            <a:normAutofit fontScale="92500" lnSpcReduction="10000"/>
          </a:bodyPr>
          <a:lstStyle/>
          <a:p>
            <a:pPr marL="0" lvl="0" indent="0" algn="l" rtl="0">
              <a:spcBef>
                <a:spcPts val="0"/>
              </a:spcBef>
              <a:spcAft>
                <a:spcPts val="1200"/>
              </a:spcAft>
              <a:buNone/>
            </a:pPr>
            <a:r>
              <a:rPr lang="en-GB" sz="1200"/>
              <a:t>The expected mean distance for a Poisson point process using the same number of points</a:t>
            </a:r>
            <a:endParaRPr sz="1200"/>
          </a:p>
        </p:txBody>
      </p:sp>
      <p:sp>
        <p:nvSpPr>
          <p:cNvPr id="173" name="Google Shape;173;p29"/>
          <p:cNvSpPr txBox="1">
            <a:spLocks noGrp="1"/>
          </p:cNvSpPr>
          <p:nvPr>
            <p:ph type="body" idx="1"/>
          </p:nvPr>
        </p:nvSpPr>
        <p:spPr>
          <a:xfrm>
            <a:off x="414775" y="2721100"/>
            <a:ext cx="3790800" cy="636900"/>
          </a:xfrm>
          <a:prstGeom prst="rect">
            <a:avLst/>
          </a:prstGeom>
        </p:spPr>
        <p:txBody>
          <a:bodyPr spcFirstLastPara="1" wrap="square" lIns="91425" tIns="91425" rIns="91425" bIns="91425" anchor="t" anchorCtr="0">
            <a:normAutofit fontScale="85000" lnSpcReduction="20000"/>
          </a:bodyPr>
          <a:lstStyle/>
          <a:p>
            <a:pPr marL="0" lvl="0" indent="0" algn="l" rtl="0">
              <a:spcBef>
                <a:spcPts val="0"/>
              </a:spcBef>
              <a:spcAft>
                <a:spcPts val="1200"/>
              </a:spcAft>
              <a:buNone/>
            </a:pPr>
            <a:r>
              <a:rPr lang="en-GB" sz="1200"/>
              <a:t>Ratio between observed and expected mean distances</a:t>
            </a:r>
            <a:endParaRPr sz="1200"/>
          </a:p>
        </p:txBody>
      </p:sp>
      <p:sp>
        <p:nvSpPr>
          <p:cNvPr id="174" name="Google Shape;174;p29"/>
          <p:cNvSpPr txBox="1">
            <a:spLocks noGrp="1"/>
          </p:cNvSpPr>
          <p:nvPr>
            <p:ph type="body" idx="1"/>
          </p:nvPr>
        </p:nvSpPr>
        <p:spPr>
          <a:xfrm>
            <a:off x="414775" y="3358000"/>
            <a:ext cx="4721100" cy="14556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SzPts val="935"/>
              <a:buNone/>
            </a:pPr>
            <a:r>
              <a:rPr lang="en-GB" sz="1200"/>
              <a:t>The statistical significance of NNI. It is the number of standard deviations that the Observed mean is distant from the Expected mean. The largest the distance (negative or positive) the more significant the result is. </a:t>
            </a:r>
            <a:r>
              <a:rPr lang="en-GB" sz="1200" b="1"/>
              <a:t>Anything above 2.5 or below -2.5 is considered significant</a:t>
            </a:r>
            <a:r>
              <a:rPr lang="en-GB" sz="1200"/>
              <a:t>. </a:t>
            </a:r>
            <a:endParaRPr sz="1200"/>
          </a:p>
        </p:txBody>
      </p:sp>
      <p:cxnSp>
        <p:nvCxnSpPr>
          <p:cNvPr id="175" name="Google Shape;175;p29"/>
          <p:cNvCxnSpPr/>
          <p:nvPr/>
        </p:nvCxnSpPr>
        <p:spPr>
          <a:xfrm>
            <a:off x="4205575" y="1412300"/>
            <a:ext cx="937800" cy="484200"/>
          </a:xfrm>
          <a:prstGeom prst="straightConnector1">
            <a:avLst/>
          </a:prstGeom>
          <a:noFill/>
          <a:ln w="9525" cap="flat" cmpd="sng">
            <a:solidFill>
              <a:schemeClr val="dk2"/>
            </a:solidFill>
            <a:prstDash val="solid"/>
            <a:round/>
            <a:headEnd type="none" w="med" len="med"/>
            <a:tailEnd type="triangle" w="med" len="med"/>
          </a:ln>
        </p:spPr>
      </p:cxnSp>
      <p:cxnSp>
        <p:nvCxnSpPr>
          <p:cNvPr id="176" name="Google Shape;176;p29"/>
          <p:cNvCxnSpPr>
            <a:stCxn id="172" idx="3"/>
          </p:cNvCxnSpPr>
          <p:nvPr/>
        </p:nvCxnSpPr>
        <p:spPr>
          <a:xfrm>
            <a:off x="4205575" y="2308925"/>
            <a:ext cx="989400" cy="41100"/>
          </a:xfrm>
          <a:prstGeom prst="straightConnector1">
            <a:avLst/>
          </a:prstGeom>
          <a:noFill/>
          <a:ln w="9525" cap="flat" cmpd="sng">
            <a:solidFill>
              <a:schemeClr val="dk2"/>
            </a:solidFill>
            <a:prstDash val="solid"/>
            <a:round/>
            <a:headEnd type="none" w="med" len="med"/>
            <a:tailEnd type="triangle" w="med" len="med"/>
          </a:ln>
        </p:spPr>
      </p:cxnSp>
      <p:cxnSp>
        <p:nvCxnSpPr>
          <p:cNvPr id="177" name="Google Shape;177;p29"/>
          <p:cNvCxnSpPr>
            <a:cxnSpLocks/>
          </p:cNvCxnSpPr>
          <p:nvPr/>
        </p:nvCxnSpPr>
        <p:spPr>
          <a:xfrm rot="10800000" flipH="1">
            <a:off x="4205700" y="2772751"/>
            <a:ext cx="1020600" cy="266700"/>
          </a:xfrm>
          <a:prstGeom prst="straightConnector1">
            <a:avLst/>
          </a:prstGeom>
          <a:noFill/>
          <a:ln w="9525" cap="flat" cmpd="sng">
            <a:solidFill>
              <a:schemeClr val="dk2"/>
            </a:solidFill>
            <a:prstDash val="solid"/>
            <a:round/>
            <a:headEnd type="none" w="med" len="med"/>
            <a:tailEnd type="triangle" w="med" len="med"/>
          </a:ln>
        </p:spPr>
      </p:cxnSp>
      <p:cxnSp>
        <p:nvCxnSpPr>
          <p:cNvPr id="178" name="Google Shape;178;p29"/>
          <p:cNvCxnSpPr>
            <a:stCxn id="174" idx="3"/>
          </p:cNvCxnSpPr>
          <p:nvPr/>
        </p:nvCxnSpPr>
        <p:spPr>
          <a:xfrm rot="10800000" flipH="1">
            <a:off x="5135875" y="3741700"/>
            <a:ext cx="471600" cy="344100"/>
          </a:xfrm>
          <a:prstGeom prst="straightConnector1">
            <a:avLst/>
          </a:prstGeom>
          <a:noFill/>
          <a:ln w="9525" cap="flat" cmpd="sng">
            <a:solidFill>
              <a:schemeClr val="dk2"/>
            </a:solidFill>
            <a:prstDash val="solid"/>
            <a:round/>
            <a:headEnd type="none" w="med" len="med"/>
            <a:tailEnd type="triangle" w="med" len="med"/>
          </a:ln>
        </p:spPr>
      </p:cxnSp>
      <p:pic>
        <p:nvPicPr>
          <p:cNvPr id="3" name="Picture 2">
            <a:extLst>
              <a:ext uri="{FF2B5EF4-FFF2-40B4-BE49-F238E27FC236}">
                <a16:creationId xmlns:a16="http://schemas.microsoft.com/office/drawing/2014/main" id="{487782CB-5385-5AA7-956E-48F3566CEED5}"/>
              </a:ext>
            </a:extLst>
          </p:cNvPr>
          <p:cNvPicPr>
            <a:picLocks noChangeAspect="1"/>
          </p:cNvPicPr>
          <p:nvPr/>
        </p:nvPicPr>
        <p:blipFill>
          <a:blip r:embed="rId3"/>
          <a:stretch>
            <a:fillRect/>
          </a:stretch>
        </p:blipFill>
        <p:spPr>
          <a:xfrm>
            <a:off x="5325053" y="1854757"/>
            <a:ext cx="3271510" cy="1884039"/>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30"/>
          <p:cNvSpPr txBox="1">
            <a:spLocks noGrp="1"/>
          </p:cNvSpPr>
          <p:nvPr>
            <p:ph type="title"/>
          </p:nvPr>
        </p:nvSpPr>
        <p:spPr>
          <a:xfrm>
            <a:off x="311700" y="292850"/>
            <a:ext cx="8520600" cy="8010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Problems of scale</a:t>
            </a:r>
            <a:endParaRPr/>
          </a:p>
        </p:txBody>
      </p:sp>
      <p:sp>
        <p:nvSpPr>
          <p:cNvPr id="184" name="Google Shape;184;p30"/>
          <p:cNvSpPr txBox="1">
            <a:spLocks noGrp="1"/>
          </p:cNvSpPr>
          <p:nvPr>
            <p:ph type="body" idx="1"/>
          </p:nvPr>
        </p:nvSpPr>
        <p:spPr>
          <a:xfrm>
            <a:off x="311700" y="1228675"/>
            <a:ext cx="8520600" cy="874200"/>
          </a:xfrm>
          <a:prstGeom prst="rect">
            <a:avLst/>
          </a:prstGeom>
        </p:spPr>
        <p:txBody>
          <a:bodyPr spcFirstLastPara="1" wrap="square" lIns="91425" tIns="91425" rIns="91425" bIns="91425" anchor="t" anchorCtr="0">
            <a:normAutofit lnSpcReduction="10000"/>
          </a:bodyPr>
          <a:lstStyle/>
          <a:p>
            <a:pPr marL="457200" lvl="0" indent="-317500" algn="l" rtl="0">
              <a:spcBef>
                <a:spcPts val="0"/>
              </a:spcBef>
              <a:spcAft>
                <a:spcPts val="0"/>
              </a:spcAft>
              <a:buSzPts val="1400"/>
              <a:buChar char="●"/>
            </a:pPr>
            <a:r>
              <a:rPr lang="en-GB" sz="1400" dirty="0"/>
              <a:t>The uncertainty inherent in data often means that we are not sure at what scale shall be analysing patterns.</a:t>
            </a:r>
            <a:endParaRPr sz="1400" dirty="0"/>
          </a:p>
          <a:p>
            <a:pPr marL="457200" lvl="0" indent="-317500" algn="l" rtl="0">
              <a:spcBef>
                <a:spcPts val="0"/>
              </a:spcBef>
              <a:spcAft>
                <a:spcPts val="0"/>
              </a:spcAft>
              <a:buSzPts val="1400"/>
              <a:buChar char="●"/>
            </a:pPr>
            <a:r>
              <a:rPr lang="en-GB" sz="1400" dirty="0"/>
              <a:t>Cases that appear clustered at one scale may dispersed at another.</a:t>
            </a:r>
            <a:endParaRPr sz="1400" dirty="0"/>
          </a:p>
        </p:txBody>
      </p:sp>
      <p:pic>
        <p:nvPicPr>
          <p:cNvPr id="185" name="Google Shape;185;p30"/>
          <p:cNvPicPr preferRelativeResize="0"/>
          <p:nvPr/>
        </p:nvPicPr>
        <p:blipFill>
          <a:blip r:embed="rId3">
            <a:alphaModFix/>
          </a:blip>
          <a:stretch>
            <a:fillRect/>
          </a:stretch>
        </p:blipFill>
        <p:spPr>
          <a:xfrm>
            <a:off x="1265625" y="2102875"/>
            <a:ext cx="6385544" cy="27358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31"/>
          <p:cNvSpPr txBox="1">
            <a:spLocks noGrp="1"/>
          </p:cNvSpPr>
          <p:nvPr>
            <p:ph type="title"/>
          </p:nvPr>
        </p:nvSpPr>
        <p:spPr>
          <a:xfrm>
            <a:off x="311700" y="292850"/>
            <a:ext cx="8520600" cy="8010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Ripley’s K-Function</a:t>
            </a:r>
            <a:endParaRPr/>
          </a:p>
        </p:txBody>
      </p:sp>
      <p:sp>
        <p:nvSpPr>
          <p:cNvPr id="191" name="Google Shape;191;p31"/>
          <p:cNvSpPr txBox="1">
            <a:spLocks noGrp="1"/>
          </p:cNvSpPr>
          <p:nvPr>
            <p:ph type="body" idx="1"/>
          </p:nvPr>
        </p:nvSpPr>
        <p:spPr>
          <a:xfrm>
            <a:off x="311700" y="1228675"/>
            <a:ext cx="8520600" cy="3340200"/>
          </a:xfrm>
          <a:prstGeom prst="rect">
            <a:avLst/>
          </a:prstGeom>
        </p:spPr>
        <p:txBody>
          <a:bodyPr spcFirstLastPara="1" wrap="square" lIns="91425" tIns="91425" rIns="91425" bIns="91425" anchor="t" anchorCtr="0">
            <a:normAutofit/>
          </a:bodyPr>
          <a:lstStyle/>
          <a:p>
            <a:pPr marL="457200" lvl="0" indent="-317500" algn="l" rtl="0">
              <a:spcBef>
                <a:spcPts val="0"/>
              </a:spcBef>
              <a:spcAft>
                <a:spcPts val="0"/>
              </a:spcAft>
              <a:buSzPts val="1400"/>
              <a:buChar char="●"/>
            </a:pPr>
            <a:r>
              <a:rPr lang="en-GB" sz="1400"/>
              <a:t>Ripley’s K function looks at the distance between a point and ‘all distances’ to other points and automatically compare this to a Poisson-distribution point pattern.</a:t>
            </a:r>
            <a:endParaRPr sz="1400"/>
          </a:p>
          <a:p>
            <a:pPr marL="457200" lvl="0" indent="-317500" algn="l" rtl="0">
              <a:spcBef>
                <a:spcPts val="0"/>
              </a:spcBef>
              <a:spcAft>
                <a:spcPts val="0"/>
              </a:spcAft>
              <a:buSzPts val="1400"/>
              <a:buChar char="●"/>
            </a:pPr>
            <a:r>
              <a:rPr lang="en-GB" sz="1400"/>
              <a:t>Ripley’s K function essentially summarises the distance between points for all distances using radial distance bands.</a:t>
            </a:r>
            <a:endParaRPr sz="14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14"/>
          <p:cNvSpPr txBox="1">
            <a:spLocks noGrp="1"/>
          </p:cNvSpPr>
          <p:nvPr>
            <p:ph type="title"/>
          </p:nvPr>
        </p:nvSpPr>
        <p:spPr>
          <a:xfrm>
            <a:off x="311700" y="292850"/>
            <a:ext cx="8520600" cy="8010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Today’s programme:</a:t>
            </a:r>
            <a:endParaRPr/>
          </a:p>
        </p:txBody>
      </p:sp>
      <p:sp>
        <p:nvSpPr>
          <p:cNvPr id="64" name="Google Shape;64;p14"/>
          <p:cNvSpPr txBox="1">
            <a:spLocks noGrp="1"/>
          </p:cNvSpPr>
          <p:nvPr>
            <p:ph type="body" idx="1"/>
          </p:nvPr>
        </p:nvSpPr>
        <p:spPr>
          <a:xfrm>
            <a:off x="311700" y="1228675"/>
            <a:ext cx="8520600" cy="33402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GB" dirty="0"/>
              <a:t>Introduction to Point Pattern Analysis </a:t>
            </a:r>
            <a:endParaRPr dirty="0"/>
          </a:p>
          <a:p>
            <a:pPr marL="457200" lvl="0" indent="-342900" algn="l" rtl="0">
              <a:spcBef>
                <a:spcPts val="0"/>
              </a:spcBef>
              <a:spcAft>
                <a:spcPts val="0"/>
              </a:spcAft>
              <a:buSzPts val="1800"/>
              <a:buChar char="●"/>
            </a:pPr>
            <a:r>
              <a:rPr lang="en-GB" dirty="0"/>
              <a:t>Density-based vs distance-based analysis (relationship with 1st order and 2nd order dynamics)</a:t>
            </a:r>
            <a:endParaRPr dirty="0"/>
          </a:p>
          <a:p>
            <a:pPr marL="457200" lvl="0" indent="-342900" algn="l" rtl="0">
              <a:spcBef>
                <a:spcPts val="0"/>
              </a:spcBef>
              <a:spcAft>
                <a:spcPts val="0"/>
              </a:spcAft>
              <a:buSzPts val="1800"/>
              <a:buChar char="●"/>
            </a:pPr>
            <a:r>
              <a:rPr lang="en-GB" dirty="0"/>
              <a:t>Kernel Density Estimation (KDE)</a:t>
            </a:r>
            <a:endParaRPr dirty="0"/>
          </a:p>
          <a:p>
            <a:pPr marL="457200" lvl="0" indent="-342900" algn="l" rtl="0">
              <a:spcBef>
                <a:spcPts val="0"/>
              </a:spcBef>
              <a:spcAft>
                <a:spcPts val="0"/>
              </a:spcAft>
              <a:buSzPts val="1800"/>
              <a:buChar char="●"/>
            </a:pPr>
            <a:r>
              <a:rPr lang="en-GB" dirty="0"/>
              <a:t>Nearest Neighbour Analysis (NNA)</a:t>
            </a:r>
            <a:endParaRPr dirty="0"/>
          </a:p>
          <a:p>
            <a:pPr marL="457200" lvl="0" indent="-342900" algn="l" rtl="0">
              <a:spcBef>
                <a:spcPts val="0"/>
              </a:spcBef>
              <a:spcAft>
                <a:spcPts val="0"/>
              </a:spcAft>
              <a:buSzPts val="1800"/>
              <a:buChar char="●"/>
            </a:pPr>
            <a:r>
              <a:rPr lang="en-GB" dirty="0"/>
              <a:t>Ripley’s K-Function</a:t>
            </a:r>
            <a:endParaRPr dirty="0"/>
          </a:p>
          <a:p>
            <a:pPr marL="457200" lvl="0" indent="-342900" algn="l" rtl="0">
              <a:spcBef>
                <a:spcPts val="0"/>
              </a:spcBef>
              <a:spcAft>
                <a:spcPts val="0"/>
              </a:spcAft>
              <a:buSzPts val="1800"/>
              <a:buChar char="●"/>
            </a:pPr>
            <a:r>
              <a:rPr lang="en-GB" dirty="0"/>
              <a:t>Conclusion</a:t>
            </a: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32"/>
          <p:cNvSpPr txBox="1">
            <a:spLocks noGrp="1"/>
          </p:cNvSpPr>
          <p:nvPr>
            <p:ph type="title"/>
          </p:nvPr>
        </p:nvSpPr>
        <p:spPr>
          <a:xfrm>
            <a:off x="311700" y="292850"/>
            <a:ext cx="8520600" cy="8010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dirty="0"/>
              <a:t>Ripley’s K-Function</a:t>
            </a:r>
            <a:endParaRPr dirty="0"/>
          </a:p>
          <a:p>
            <a:pPr marL="0" lvl="0" indent="0" algn="l" rtl="0">
              <a:spcBef>
                <a:spcPts val="0"/>
              </a:spcBef>
              <a:spcAft>
                <a:spcPts val="0"/>
              </a:spcAft>
              <a:buNone/>
            </a:pPr>
            <a:endParaRPr dirty="0"/>
          </a:p>
        </p:txBody>
      </p:sp>
      <p:sp>
        <p:nvSpPr>
          <p:cNvPr id="197" name="Google Shape;197;p32"/>
          <p:cNvSpPr txBox="1">
            <a:spLocks noGrp="1"/>
          </p:cNvSpPr>
          <p:nvPr>
            <p:ph type="body" idx="1"/>
          </p:nvPr>
        </p:nvSpPr>
        <p:spPr>
          <a:xfrm>
            <a:off x="311700" y="1228675"/>
            <a:ext cx="2945400" cy="3340200"/>
          </a:xfrm>
          <a:prstGeom prst="rect">
            <a:avLst/>
          </a:prstGeom>
        </p:spPr>
        <p:txBody>
          <a:bodyPr spcFirstLastPara="1" wrap="square" lIns="91425" tIns="91425" rIns="91425" bIns="91425" anchor="t" anchorCtr="0">
            <a:normAutofit fontScale="47500" lnSpcReduction="20000"/>
          </a:bodyPr>
          <a:lstStyle/>
          <a:p>
            <a:pPr marL="0" lvl="0" indent="0" algn="l" rtl="0">
              <a:spcBef>
                <a:spcPts val="0"/>
              </a:spcBef>
              <a:spcAft>
                <a:spcPts val="0"/>
              </a:spcAft>
              <a:buNone/>
            </a:pPr>
            <a:r>
              <a:rPr lang="en-GB" dirty="0"/>
              <a:t>For point S1, count the number of points inside a buffer (radius) of a certain size (10km). Then count the number of points inside a slightly larger buffer (20km). Continue until you reach the required buffer distance (i.e. 50km in this example).</a:t>
            </a:r>
            <a:endParaRPr dirty="0"/>
          </a:p>
          <a:p>
            <a:pPr marL="0" lvl="0" indent="0" algn="l" rtl="0">
              <a:spcBef>
                <a:spcPts val="1200"/>
              </a:spcBef>
              <a:spcAft>
                <a:spcPts val="0"/>
              </a:spcAft>
              <a:buNone/>
            </a:pPr>
            <a:r>
              <a:rPr lang="en-GB" dirty="0"/>
              <a:t>Repeat this for S2 and all other points (Si) in the dataset.</a:t>
            </a:r>
            <a:endParaRPr dirty="0"/>
          </a:p>
          <a:p>
            <a:pPr marL="0" lvl="0" indent="0" algn="l" rtl="0">
              <a:spcBef>
                <a:spcPts val="1200"/>
              </a:spcBef>
              <a:spcAft>
                <a:spcPts val="0"/>
              </a:spcAft>
              <a:buNone/>
            </a:pPr>
            <a:r>
              <a:rPr lang="en-GB" dirty="0"/>
              <a:t>Compute the average number of points in each buffer (radius) and divide this to the overall point density.</a:t>
            </a:r>
            <a:endParaRPr dirty="0"/>
          </a:p>
          <a:p>
            <a:pPr marL="0" lvl="0" indent="0" algn="l" rtl="0">
              <a:spcBef>
                <a:spcPts val="1200"/>
              </a:spcBef>
              <a:spcAft>
                <a:spcPts val="0"/>
              </a:spcAft>
              <a:buNone/>
            </a:pPr>
            <a:r>
              <a:rPr lang="en-GB" dirty="0"/>
              <a:t>Repeat this using points drawn from a Poisson random model for the same set of buffers.</a:t>
            </a:r>
            <a:endParaRPr dirty="0"/>
          </a:p>
          <a:p>
            <a:pPr marL="0" lvl="0" indent="0" algn="l" rtl="0">
              <a:spcBef>
                <a:spcPts val="1200"/>
              </a:spcBef>
              <a:spcAft>
                <a:spcPts val="1200"/>
              </a:spcAft>
              <a:buNone/>
            </a:pPr>
            <a:r>
              <a:rPr lang="en-GB" dirty="0"/>
              <a:t>Compare the observed distribution with the distribution with the Poisson distribution.</a:t>
            </a:r>
            <a:endParaRPr dirty="0"/>
          </a:p>
        </p:txBody>
      </p:sp>
      <p:pic>
        <p:nvPicPr>
          <p:cNvPr id="198" name="Google Shape;198;p32"/>
          <p:cNvPicPr preferRelativeResize="0"/>
          <p:nvPr/>
        </p:nvPicPr>
        <p:blipFill rotWithShape="1">
          <a:blip r:embed="rId3">
            <a:alphaModFix/>
          </a:blip>
          <a:srcRect r="14741"/>
          <a:stretch/>
        </p:blipFill>
        <p:spPr>
          <a:xfrm>
            <a:off x="3378500" y="1309075"/>
            <a:ext cx="5609748" cy="3023226"/>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33"/>
          <p:cNvSpPr txBox="1">
            <a:spLocks noGrp="1"/>
          </p:cNvSpPr>
          <p:nvPr>
            <p:ph type="title"/>
          </p:nvPr>
        </p:nvSpPr>
        <p:spPr>
          <a:xfrm>
            <a:off x="311700" y="292850"/>
            <a:ext cx="8520600" cy="8010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Ripley’s K-Function</a:t>
            </a:r>
            <a:endParaRPr/>
          </a:p>
        </p:txBody>
      </p:sp>
      <p:sp>
        <p:nvSpPr>
          <p:cNvPr id="204" name="Google Shape;204;p33"/>
          <p:cNvSpPr txBox="1">
            <a:spLocks noGrp="1"/>
          </p:cNvSpPr>
          <p:nvPr>
            <p:ph type="body" idx="1"/>
          </p:nvPr>
        </p:nvSpPr>
        <p:spPr>
          <a:xfrm>
            <a:off x="311700" y="1228675"/>
            <a:ext cx="2987400" cy="334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200"/>
              <a:t>Similar to NNA, a comparison of observed vs. expected distances (using a Poisson Point Process again) gives you the following information:</a:t>
            </a:r>
            <a:endParaRPr sz="1200"/>
          </a:p>
          <a:p>
            <a:pPr marL="457200" lvl="0" indent="-304800" algn="l" rtl="0">
              <a:spcBef>
                <a:spcPts val="1200"/>
              </a:spcBef>
              <a:spcAft>
                <a:spcPts val="0"/>
              </a:spcAft>
              <a:buSzPts val="1200"/>
              <a:buChar char="●"/>
            </a:pPr>
            <a:r>
              <a:rPr lang="en-GB" sz="1200"/>
              <a:t>If the observed value is </a:t>
            </a:r>
            <a:r>
              <a:rPr lang="en-GB" sz="1200" b="1" u="sng"/>
              <a:t>higher</a:t>
            </a:r>
            <a:r>
              <a:rPr lang="en-GB" sz="1200"/>
              <a:t> than the expected value, the events tend to </a:t>
            </a:r>
            <a:r>
              <a:rPr lang="en-GB" sz="1200" b="1" u="sng"/>
              <a:t>cluster</a:t>
            </a:r>
            <a:r>
              <a:rPr lang="en-GB" sz="1200"/>
              <a:t>.</a:t>
            </a:r>
            <a:endParaRPr sz="1200"/>
          </a:p>
          <a:p>
            <a:pPr marL="457200" lvl="0" indent="-304800" algn="l" rtl="0">
              <a:spcBef>
                <a:spcPts val="0"/>
              </a:spcBef>
              <a:spcAft>
                <a:spcPts val="0"/>
              </a:spcAft>
              <a:buSzPts val="1200"/>
              <a:buChar char="●"/>
            </a:pPr>
            <a:r>
              <a:rPr lang="en-GB" sz="1200"/>
              <a:t>If the observed value is </a:t>
            </a:r>
            <a:r>
              <a:rPr lang="en-GB" sz="1200" b="1" u="sng"/>
              <a:t>lower</a:t>
            </a:r>
            <a:r>
              <a:rPr lang="en-GB" sz="1200"/>
              <a:t> than the expected value, the events are </a:t>
            </a:r>
            <a:r>
              <a:rPr lang="en-GB" sz="1200" b="1" u="sng"/>
              <a:t>dispersed</a:t>
            </a:r>
            <a:r>
              <a:rPr lang="en-GB" sz="1200"/>
              <a:t>.</a:t>
            </a:r>
            <a:endParaRPr sz="1200"/>
          </a:p>
        </p:txBody>
      </p:sp>
      <p:pic>
        <p:nvPicPr>
          <p:cNvPr id="205" name="Google Shape;205;p33"/>
          <p:cNvPicPr preferRelativeResize="0"/>
          <p:nvPr/>
        </p:nvPicPr>
        <p:blipFill>
          <a:blip r:embed="rId3">
            <a:alphaModFix/>
          </a:blip>
          <a:stretch>
            <a:fillRect/>
          </a:stretch>
        </p:blipFill>
        <p:spPr>
          <a:xfrm>
            <a:off x="3299107" y="1228675"/>
            <a:ext cx="5533199" cy="33402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34"/>
          <p:cNvSpPr txBox="1">
            <a:spLocks noGrp="1"/>
          </p:cNvSpPr>
          <p:nvPr>
            <p:ph type="title"/>
          </p:nvPr>
        </p:nvSpPr>
        <p:spPr>
          <a:xfrm>
            <a:off x="311700" y="292850"/>
            <a:ext cx="8520600" cy="8010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Let’s see how it works in R</a:t>
            </a:r>
            <a:endParaRPr/>
          </a:p>
          <a:p>
            <a:pPr marL="0" lvl="0" indent="0" algn="l" rtl="0">
              <a:spcBef>
                <a:spcPts val="0"/>
              </a:spcBef>
              <a:spcAft>
                <a:spcPts val="0"/>
              </a:spcAft>
              <a:buNone/>
            </a:pPr>
            <a:endParaRPr/>
          </a:p>
        </p:txBody>
      </p:sp>
      <p:sp>
        <p:nvSpPr>
          <p:cNvPr id="211" name="Google Shape;211;p34"/>
          <p:cNvSpPr txBox="1">
            <a:spLocks noGrp="1"/>
          </p:cNvSpPr>
          <p:nvPr>
            <p:ph type="body" idx="1"/>
          </p:nvPr>
        </p:nvSpPr>
        <p:spPr>
          <a:xfrm>
            <a:off x="311700" y="1228675"/>
            <a:ext cx="8520600" cy="33402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GB"/>
              <a:t>Please open the prepared R file.</a:t>
            </a:r>
            <a:endParaRPr/>
          </a:p>
          <a:p>
            <a:pPr marL="457200" lvl="0" indent="-342900" algn="l" rtl="0">
              <a:spcBef>
                <a:spcPts val="0"/>
              </a:spcBef>
              <a:spcAft>
                <a:spcPts val="0"/>
              </a:spcAft>
              <a:buSzPts val="1800"/>
              <a:buChar char="●"/>
            </a:pPr>
            <a:r>
              <a:rPr lang="en-GB"/>
              <a:t>Ensure to maintain the folder structure.</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35"/>
          <p:cNvSpPr txBox="1">
            <a:spLocks noGrp="1"/>
          </p:cNvSpPr>
          <p:nvPr>
            <p:ph type="title"/>
          </p:nvPr>
        </p:nvSpPr>
        <p:spPr>
          <a:xfrm>
            <a:off x="311700" y="292850"/>
            <a:ext cx="8520600" cy="8010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dirty="0"/>
              <a:t>Ripley’s K-Function</a:t>
            </a:r>
            <a:endParaRPr dirty="0"/>
          </a:p>
        </p:txBody>
      </p:sp>
      <p:sp>
        <p:nvSpPr>
          <p:cNvPr id="217" name="Google Shape;217;p35"/>
          <p:cNvSpPr txBox="1">
            <a:spLocks noGrp="1"/>
          </p:cNvSpPr>
          <p:nvPr>
            <p:ph type="body" idx="1"/>
          </p:nvPr>
        </p:nvSpPr>
        <p:spPr>
          <a:xfrm>
            <a:off x="5228450" y="2630500"/>
            <a:ext cx="3677400" cy="1038900"/>
          </a:xfrm>
          <a:prstGeom prst="rect">
            <a:avLst/>
          </a:prstGeom>
        </p:spPr>
        <p:txBody>
          <a:bodyPr spcFirstLastPara="1" wrap="square" lIns="91425" tIns="91425" rIns="91425" bIns="91425" anchor="t" anchorCtr="0">
            <a:normAutofit fontScale="70000" lnSpcReduction="20000"/>
          </a:bodyPr>
          <a:lstStyle/>
          <a:p>
            <a:pPr marL="0" lvl="0" indent="0" algn="l" rtl="0">
              <a:spcBef>
                <a:spcPts val="0"/>
              </a:spcBef>
              <a:spcAft>
                <a:spcPts val="0"/>
              </a:spcAft>
              <a:buNone/>
            </a:pPr>
            <a:r>
              <a:rPr lang="en-GB" sz="1600" dirty="0">
                <a:solidFill>
                  <a:srgbClr val="000000"/>
                </a:solidFill>
                <a:latin typeface="Arial"/>
                <a:ea typeface="Arial"/>
                <a:cs typeface="Arial"/>
                <a:sym typeface="Arial"/>
              </a:rPr>
              <a:t>•</a:t>
            </a:r>
            <a:r>
              <a:rPr lang="en-GB" sz="1600" dirty="0" err="1">
                <a:solidFill>
                  <a:srgbClr val="000000"/>
                </a:solidFill>
                <a:latin typeface="Trebuchet MS"/>
                <a:ea typeface="Trebuchet MS"/>
                <a:cs typeface="Trebuchet MS"/>
                <a:sym typeface="Trebuchet MS"/>
              </a:rPr>
              <a:t>Kpois</a:t>
            </a:r>
            <a:r>
              <a:rPr lang="en-GB" sz="1600" dirty="0">
                <a:solidFill>
                  <a:srgbClr val="000000"/>
                </a:solidFill>
                <a:latin typeface="Trebuchet MS"/>
                <a:ea typeface="Trebuchet MS"/>
                <a:cs typeface="Trebuchet MS"/>
                <a:sym typeface="Trebuchet MS"/>
              </a:rPr>
              <a:t>(r) - theoretical Poisson K(r)</a:t>
            </a:r>
            <a:endParaRPr sz="1600" dirty="0">
              <a:solidFill>
                <a:srgbClr val="000000"/>
              </a:solidFill>
              <a:latin typeface="Trebuchet MS"/>
              <a:ea typeface="Trebuchet MS"/>
              <a:cs typeface="Trebuchet MS"/>
              <a:sym typeface="Trebuchet MS"/>
            </a:endParaRPr>
          </a:p>
          <a:p>
            <a:pPr marL="0" lvl="0" indent="0" algn="l" rtl="0">
              <a:spcBef>
                <a:spcPts val="0"/>
              </a:spcBef>
              <a:spcAft>
                <a:spcPts val="0"/>
              </a:spcAft>
              <a:buNone/>
            </a:pPr>
            <a:r>
              <a:rPr lang="en-GB" sz="1600" dirty="0">
                <a:solidFill>
                  <a:srgbClr val="000000"/>
                </a:solidFill>
                <a:latin typeface="Arial"/>
                <a:ea typeface="Arial"/>
                <a:cs typeface="Arial"/>
                <a:sym typeface="Arial"/>
              </a:rPr>
              <a:t>•</a:t>
            </a:r>
            <a:r>
              <a:rPr lang="en-GB" sz="1600" dirty="0" err="1">
                <a:solidFill>
                  <a:srgbClr val="000000"/>
                </a:solidFill>
                <a:latin typeface="Trebuchet MS"/>
                <a:ea typeface="Trebuchet MS"/>
                <a:cs typeface="Trebuchet MS"/>
                <a:sym typeface="Trebuchet MS"/>
              </a:rPr>
              <a:t>Kbord</a:t>
            </a:r>
            <a:r>
              <a:rPr lang="en-GB" sz="1600" dirty="0">
                <a:solidFill>
                  <a:srgbClr val="000000"/>
                </a:solidFill>
                <a:latin typeface="Trebuchet MS"/>
                <a:ea typeface="Trebuchet MS"/>
                <a:cs typeface="Trebuchet MS"/>
                <a:sym typeface="Trebuchet MS"/>
              </a:rPr>
              <a:t>(r) - border-corrected estimate of K(r)</a:t>
            </a:r>
            <a:endParaRPr sz="1600" dirty="0">
              <a:solidFill>
                <a:srgbClr val="000000"/>
              </a:solidFill>
              <a:latin typeface="Trebuchet MS"/>
              <a:ea typeface="Trebuchet MS"/>
              <a:cs typeface="Trebuchet MS"/>
              <a:sym typeface="Trebuchet MS"/>
            </a:endParaRPr>
          </a:p>
          <a:p>
            <a:pPr marL="0" lvl="0" indent="0" algn="l" rtl="0">
              <a:spcBef>
                <a:spcPts val="0"/>
              </a:spcBef>
              <a:spcAft>
                <a:spcPts val="0"/>
              </a:spcAft>
              <a:buNone/>
            </a:pPr>
            <a:r>
              <a:rPr lang="en-GB" sz="1600" dirty="0">
                <a:solidFill>
                  <a:srgbClr val="000000"/>
                </a:solidFill>
                <a:latin typeface="Arial"/>
                <a:ea typeface="Arial"/>
                <a:cs typeface="Arial"/>
                <a:sym typeface="Arial"/>
              </a:rPr>
              <a:t>•</a:t>
            </a:r>
            <a:r>
              <a:rPr lang="en-GB" sz="1600" dirty="0" err="1">
                <a:solidFill>
                  <a:srgbClr val="000000"/>
                </a:solidFill>
                <a:latin typeface="Trebuchet MS"/>
                <a:ea typeface="Trebuchet MS"/>
                <a:cs typeface="Trebuchet MS"/>
                <a:sym typeface="Trebuchet MS"/>
              </a:rPr>
              <a:t>Ktrans</a:t>
            </a:r>
            <a:r>
              <a:rPr lang="en-GB" sz="1600" dirty="0">
                <a:solidFill>
                  <a:srgbClr val="000000"/>
                </a:solidFill>
                <a:latin typeface="Trebuchet MS"/>
                <a:ea typeface="Trebuchet MS"/>
                <a:cs typeface="Trebuchet MS"/>
                <a:sym typeface="Trebuchet MS"/>
              </a:rPr>
              <a:t>(r) - translation-corrected estimate of K(r)</a:t>
            </a:r>
            <a:endParaRPr sz="1600" dirty="0">
              <a:solidFill>
                <a:srgbClr val="000000"/>
              </a:solidFill>
              <a:latin typeface="Trebuchet MS"/>
              <a:ea typeface="Trebuchet MS"/>
              <a:cs typeface="Trebuchet MS"/>
              <a:sym typeface="Trebuchet MS"/>
            </a:endParaRPr>
          </a:p>
          <a:p>
            <a:pPr marL="0" lvl="0" indent="0" algn="l" rtl="0">
              <a:spcBef>
                <a:spcPts val="0"/>
              </a:spcBef>
              <a:spcAft>
                <a:spcPts val="0"/>
              </a:spcAft>
              <a:buNone/>
            </a:pPr>
            <a:r>
              <a:rPr lang="en-GB" sz="1600" dirty="0">
                <a:solidFill>
                  <a:srgbClr val="000000"/>
                </a:solidFill>
                <a:latin typeface="Arial"/>
                <a:ea typeface="Arial"/>
                <a:cs typeface="Arial"/>
                <a:sym typeface="Arial"/>
              </a:rPr>
              <a:t>•</a:t>
            </a:r>
            <a:r>
              <a:rPr lang="en-GB" sz="1600" dirty="0">
                <a:solidFill>
                  <a:srgbClr val="000000"/>
                </a:solidFill>
                <a:latin typeface="Trebuchet MS"/>
                <a:ea typeface="Trebuchet MS"/>
                <a:cs typeface="Trebuchet MS"/>
                <a:sym typeface="Trebuchet MS"/>
              </a:rPr>
              <a:t>Kiso(r) - Ripley isotropic correction estimate of K(r)</a:t>
            </a:r>
            <a:endParaRPr dirty="0"/>
          </a:p>
        </p:txBody>
      </p:sp>
      <p:pic>
        <p:nvPicPr>
          <p:cNvPr id="4" name="Picture 3" descr="A graph of a function&#10;&#10;AI-generated content may be incorrect.">
            <a:extLst>
              <a:ext uri="{FF2B5EF4-FFF2-40B4-BE49-F238E27FC236}">
                <a16:creationId xmlns:a16="http://schemas.microsoft.com/office/drawing/2014/main" id="{C5BDB949-2139-D1B1-0E3E-3792A7DA378E}"/>
              </a:ext>
            </a:extLst>
          </p:cNvPr>
          <p:cNvPicPr>
            <a:picLocks noChangeAspect="1"/>
          </p:cNvPicPr>
          <p:nvPr/>
        </p:nvPicPr>
        <p:blipFill>
          <a:blip r:embed="rId3"/>
          <a:stretch>
            <a:fillRect/>
          </a:stretch>
        </p:blipFill>
        <p:spPr>
          <a:xfrm>
            <a:off x="238151" y="1162755"/>
            <a:ext cx="5056998" cy="3535501"/>
          </a:xfrm>
          <a:prstGeom prst="rect">
            <a:avLst/>
          </a:prstGeom>
        </p:spPr>
      </p:pic>
    </p:spTree>
    <p:extLst>
      <p:ext uri="{BB962C8B-B14F-4D97-AF65-F5344CB8AC3E}">
        <p14:creationId xmlns:p14="http://schemas.microsoft.com/office/powerpoint/2010/main" val="7879581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35"/>
          <p:cNvSpPr txBox="1">
            <a:spLocks noGrp="1"/>
          </p:cNvSpPr>
          <p:nvPr>
            <p:ph type="title"/>
          </p:nvPr>
        </p:nvSpPr>
        <p:spPr>
          <a:xfrm>
            <a:off x="311700" y="292850"/>
            <a:ext cx="8520600" cy="8010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Ripley’s K-Function</a:t>
            </a:r>
            <a:endParaRPr/>
          </a:p>
          <a:p>
            <a:pPr marL="0" lvl="0" indent="0" algn="l" rtl="0">
              <a:spcBef>
                <a:spcPts val="0"/>
              </a:spcBef>
              <a:spcAft>
                <a:spcPts val="0"/>
              </a:spcAft>
              <a:buNone/>
            </a:pPr>
            <a:endParaRPr/>
          </a:p>
        </p:txBody>
      </p:sp>
      <p:sp>
        <p:nvSpPr>
          <p:cNvPr id="217" name="Google Shape;217;p35"/>
          <p:cNvSpPr txBox="1">
            <a:spLocks noGrp="1"/>
          </p:cNvSpPr>
          <p:nvPr>
            <p:ph type="body" idx="1"/>
          </p:nvPr>
        </p:nvSpPr>
        <p:spPr>
          <a:xfrm>
            <a:off x="5228450" y="1548397"/>
            <a:ext cx="3677400" cy="2907402"/>
          </a:xfrm>
          <a:prstGeom prst="rect">
            <a:avLst/>
          </a:prstGeom>
        </p:spPr>
        <p:txBody>
          <a:bodyPr spcFirstLastPara="1" wrap="square" lIns="91425" tIns="91425" rIns="91425" bIns="91425" anchor="t" anchorCtr="0">
            <a:normAutofit fontScale="92500" lnSpcReduction="10000"/>
          </a:bodyPr>
          <a:lstStyle/>
          <a:p>
            <a:pPr marL="285750" indent="-285750"/>
            <a:r>
              <a:rPr lang="en-GB" sz="1600" dirty="0">
                <a:solidFill>
                  <a:srgbClr val="000000"/>
                </a:solidFill>
                <a:latin typeface="Arial"/>
                <a:ea typeface="Arial"/>
                <a:cs typeface="Arial"/>
                <a:sym typeface="Arial"/>
              </a:rPr>
              <a:t>Observed K(r) values above the envelope indicate higher than expected density at radius r  </a:t>
            </a:r>
            <a:r>
              <a:rPr lang="en-GB" sz="1600" dirty="0">
                <a:solidFill>
                  <a:srgbClr val="000000"/>
                </a:solidFill>
                <a:latin typeface="Arial"/>
                <a:ea typeface="Arial"/>
                <a:cs typeface="Arial"/>
                <a:sym typeface="Wingdings" panose="05000000000000000000" pitchFamily="2" charset="2"/>
              </a:rPr>
              <a:t> significant clustering</a:t>
            </a:r>
          </a:p>
          <a:p>
            <a:pPr marL="285750" indent="-285750"/>
            <a:r>
              <a:rPr lang="en-GB" sz="1600" dirty="0">
                <a:solidFill>
                  <a:srgbClr val="000000"/>
                </a:solidFill>
                <a:latin typeface="Arial"/>
                <a:ea typeface="Arial"/>
                <a:cs typeface="Arial"/>
                <a:sym typeface="Arial"/>
              </a:rPr>
              <a:t>Observed K(r) values within the envelope indicate no significant deviation from sparseness.</a:t>
            </a:r>
          </a:p>
          <a:p>
            <a:pPr marL="285750" indent="-285750"/>
            <a:r>
              <a:rPr lang="en-GB" sz="1600" dirty="0">
                <a:solidFill>
                  <a:srgbClr val="000000"/>
                </a:solidFill>
                <a:latin typeface="Arial"/>
                <a:ea typeface="Arial"/>
                <a:cs typeface="Arial"/>
                <a:sym typeface="Arial"/>
              </a:rPr>
              <a:t>Observed K(r) values below envelope = lower than expected density at radius r </a:t>
            </a:r>
            <a:r>
              <a:rPr lang="en-GB" sz="1600" dirty="0">
                <a:solidFill>
                  <a:srgbClr val="000000"/>
                </a:solidFill>
                <a:latin typeface="Arial"/>
                <a:ea typeface="Arial"/>
                <a:cs typeface="Arial"/>
                <a:sym typeface="Wingdings" panose="05000000000000000000" pitchFamily="2" charset="2"/>
              </a:rPr>
              <a:t> significant sparseness</a:t>
            </a:r>
          </a:p>
          <a:p>
            <a:pPr marL="285750" indent="-285750"/>
            <a:r>
              <a:rPr lang="en-GB" sz="1600" dirty="0">
                <a:solidFill>
                  <a:srgbClr val="000000"/>
                </a:solidFill>
                <a:latin typeface="Arial"/>
                <a:cs typeface="Arial"/>
                <a:sym typeface="Wingdings" panose="05000000000000000000" pitchFamily="2" charset="2"/>
              </a:rPr>
              <a:t>Results: Significantly clustered.</a:t>
            </a:r>
            <a:endParaRPr lang="en-GB" dirty="0"/>
          </a:p>
        </p:txBody>
      </p:sp>
      <p:pic>
        <p:nvPicPr>
          <p:cNvPr id="10" name="Picture 9" descr="A graph of a person's graph&#10;&#10;AI-generated content may be incorrect.">
            <a:extLst>
              <a:ext uri="{FF2B5EF4-FFF2-40B4-BE49-F238E27FC236}">
                <a16:creationId xmlns:a16="http://schemas.microsoft.com/office/drawing/2014/main" id="{E41B9DA2-9DD4-29FB-FB85-4D760FFB91BB}"/>
              </a:ext>
            </a:extLst>
          </p:cNvPr>
          <p:cNvPicPr>
            <a:picLocks noChangeAspect="1"/>
          </p:cNvPicPr>
          <p:nvPr/>
        </p:nvPicPr>
        <p:blipFill>
          <a:blip r:embed="rId3"/>
          <a:stretch>
            <a:fillRect/>
          </a:stretch>
        </p:blipFill>
        <p:spPr>
          <a:xfrm>
            <a:off x="205978" y="1144729"/>
            <a:ext cx="5022472" cy="3511363"/>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36"/>
          <p:cNvSpPr txBox="1">
            <a:spLocks noGrp="1"/>
          </p:cNvSpPr>
          <p:nvPr>
            <p:ph type="title"/>
          </p:nvPr>
        </p:nvSpPr>
        <p:spPr>
          <a:xfrm>
            <a:off x="311700" y="292850"/>
            <a:ext cx="8520600" cy="8010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Reference</a:t>
            </a:r>
            <a:endParaRPr/>
          </a:p>
        </p:txBody>
      </p:sp>
      <p:sp>
        <p:nvSpPr>
          <p:cNvPr id="224" name="Google Shape;224;p36"/>
          <p:cNvSpPr txBox="1">
            <a:spLocks noGrp="1"/>
          </p:cNvSpPr>
          <p:nvPr>
            <p:ph type="body" idx="1"/>
          </p:nvPr>
        </p:nvSpPr>
        <p:spPr>
          <a:xfrm>
            <a:off x="311700" y="1228675"/>
            <a:ext cx="8520600" cy="3340200"/>
          </a:xfrm>
          <a:prstGeom prst="rect">
            <a:avLst/>
          </a:prstGeom>
        </p:spPr>
        <p:txBody>
          <a:bodyPr spcFirstLastPara="1" wrap="square" lIns="91425" tIns="91425" rIns="91425" bIns="91425" anchor="t" anchorCtr="0">
            <a:normAutofit/>
          </a:bodyPr>
          <a:lstStyle/>
          <a:p>
            <a:pPr marL="457200" lvl="0" indent="-292100" algn="l" rtl="0">
              <a:spcBef>
                <a:spcPts val="0"/>
              </a:spcBef>
              <a:spcAft>
                <a:spcPts val="0"/>
              </a:spcAft>
              <a:buClr>
                <a:srgbClr val="222222"/>
              </a:buClr>
              <a:buSzPts val="1000"/>
              <a:buFont typeface="Arial"/>
              <a:buChar char="●"/>
            </a:pPr>
            <a:r>
              <a:rPr lang="en-GB" sz="1000">
                <a:solidFill>
                  <a:srgbClr val="222222"/>
                </a:solidFill>
                <a:highlight>
                  <a:srgbClr val="FFFFFF"/>
                </a:highlight>
                <a:latin typeface="Arial"/>
                <a:ea typeface="Arial"/>
                <a:cs typeface="Arial"/>
                <a:sym typeface="Arial"/>
              </a:rPr>
              <a:t>First and Second Order Processes:</a:t>
            </a:r>
            <a:endParaRPr sz="1000">
              <a:solidFill>
                <a:srgbClr val="222222"/>
              </a:solidFill>
              <a:highlight>
                <a:srgbClr val="FFFFFF"/>
              </a:highlight>
              <a:latin typeface="Arial"/>
              <a:ea typeface="Arial"/>
              <a:cs typeface="Arial"/>
              <a:sym typeface="Arial"/>
            </a:endParaRPr>
          </a:p>
          <a:p>
            <a:pPr marL="914400" lvl="1" indent="-292100" algn="l" rtl="0">
              <a:spcBef>
                <a:spcPts val="0"/>
              </a:spcBef>
              <a:spcAft>
                <a:spcPts val="0"/>
              </a:spcAft>
              <a:buClr>
                <a:srgbClr val="222222"/>
              </a:buClr>
              <a:buSzPts val="1000"/>
              <a:buFont typeface="Arial"/>
              <a:buChar char="○"/>
            </a:pPr>
            <a:r>
              <a:rPr lang="en-GB" sz="1000">
                <a:solidFill>
                  <a:srgbClr val="222222"/>
                </a:solidFill>
                <a:highlight>
                  <a:srgbClr val="FFFFFF"/>
                </a:highlight>
                <a:latin typeface="Arial"/>
                <a:ea typeface="Arial"/>
                <a:cs typeface="Arial"/>
                <a:sym typeface="Arial"/>
              </a:rPr>
              <a:t>https://mgimond.github.io/Spatial/chp11_0.html#first-and-second-order-effects </a:t>
            </a:r>
            <a:endParaRPr sz="1000">
              <a:solidFill>
                <a:srgbClr val="222222"/>
              </a:solidFill>
              <a:highlight>
                <a:srgbClr val="FFFFFF"/>
              </a:highlight>
              <a:latin typeface="Arial"/>
              <a:ea typeface="Arial"/>
              <a:cs typeface="Arial"/>
              <a:sym typeface="Arial"/>
            </a:endParaRPr>
          </a:p>
          <a:p>
            <a:pPr marL="457200" lvl="0" indent="-292100" algn="l" rtl="0">
              <a:spcBef>
                <a:spcPts val="0"/>
              </a:spcBef>
              <a:spcAft>
                <a:spcPts val="0"/>
              </a:spcAft>
              <a:buClr>
                <a:srgbClr val="222222"/>
              </a:buClr>
              <a:buSzPts val="1000"/>
              <a:buFont typeface="Arial"/>
              <a:buChar char="●"/>
            </a:pPr>
            <a:r>
              <a:rPr lang="en-GB" sz="1000">
                <a:solidFill>
                  <a:srgbClr val="222222"/>
                </a:solidFill>
                <a:highlight>
                  <a:srgbClr val="FFFFFF"/>
                </a:highlight>
                <a:latin typeface="Arial"/>
                <a:ea typeface="Arial"/>
                <a:cs typeface="Arial"/>
                <a:sym typeface="Arial"/>
              </a:rPr>
              <a:t>Kernel Density Estimate:</a:t>
            </a:r>
            <a:endParaRPr sz="1000">
              <a:solidFill>
                <a:srgbClr val="222222"/>
              </a:solidFill>
              <a:highlight>
                <a:srgbClr val="FFFFFF"/>
              </a:highlight>
              <a:latin typeface="Arial"/>
              <a:ea typeface="Arial"/>
              <a:cs typeface="Arial"/>
              <a:sym typeface="Arial"/>
            </a:endParaRPr>
          </a:p>
          <a:p>
            <a:pPr marL="914400" lvl="1" indent="-292100" algn="l" rtl="0">
              <a:spcBef>
                <a:spcPts val="0"/>
              </a:spcBef>
              <a:spcAft>
                <a:spcPts val="0"/>
              </a:spcAft>
              <a:buClr>
                <a:srgbClr val="222222"/>
              </a:buClr>
              <a:buSzPts val="1000"/>
              <a:buFont typeface="Arial"/>
              <a:buChar char="○"/>
            </a:pPr>
            <a:r>
              <a:rPr lang="en-GB" sz="1000">
                <a:solidFill>
                  <a:srgbClr val="222222"/>
                </a:solidFill>
                <a:highlight>
                  <a:srgbClr val="FFFFFF"/>
                </a:highlight>
                <a:latin typeface="Arial"/>
                <a:ea typeface="Arial"/>
                <a:cs typeface="Arial"/>
                <a:sym typeface="Arial"/>
              </a:rPr>
              <a:t>https://pro.arcgis.com/en/pro-app/latest/tool-reference/spatial-analyst/how-kernel-density-works.htm </a:t>
            </a:r>
            <a:endParaRPr sz="1000">
              <a:solidFill>
                <a:srgbClr val="222222"/>
              </a:solidFill>
              <a:highlight>
                <a:srgbClr val="FFFFFF"/>
              </a:highlight>
              <a:latin typeface="Arial"/>
              <a:ea typeface="Arial"/>
              <a:cs typeface="Arial"/>
              <a:sym typeface="Arial"/>
            </a:endParaRPr>
          </a:p>
          <a:p>
            <a:pPr marL="914400" lvl="1" indent="-292100" algn="l" rtl="0">
              <a:spcBef>
                <a:spcPts val="0"/>
              </a:spcBef>
              <a:spcAft>
                <a:spcPts val="0"/>
              </a:spcAft>
              <a:buClr>
                <a:srgbClr val="222222"/>
              </a:buClr>
              <a:buSzPts val="1000"/>
              <a:buFont typeface="Arial"/>
              <a:buChar char="○"/>
            </a:pPr>
            <a:r>
              <a:rPr lang="en-GB" sz="1000">
                <a:solidFill>
                  <a:srgbClr val="222222"/>
                </a:solidFill>
                <a:highlight>
                  <a:srgbClr val="FFFFFF"/>
                </a:highlight>
                <a:latin typeface="Arial"/>
                <a:ea typeface="Arial"/>
                <a:cs typeface="Arial"/>
                <a:sym typeface="Arial"/>
              </a:rPr>
              <a:t>https://mathisonian.github.io/kde/ </a:t>
            </a:r>
            <a:endParaRPr sz="1000">
              <a:solidFill>
                <a:srgbClr val="222222"/>
              </a:solidFill>
              <a:highlight>
                <a:srgbClr val="FFFFFF"/>
              </a:highlight>
              <a:latin typeface="Arial"/>
              <a:ea typeface="Arial"/>
              <a:cs typeface="Arial"/>
              <a:sym typeface="Arial"/>
            </a:endParaRPr>
          </a:p>
          <a:p>
            <a:pPr marL="457200" lvl="0" indent="-292100" algn="l" rtl="0">
              <a:spcBef>
                <a:spcPts val="0"/>
              </a:spcBef>
              <a:spcAft>
                <a:spcPts val="0"/>
              </a:spcAft>
              <a:buClr>
                <a:srgbClr val="222222"/>
              </a:buClr>
              <a:buSzPts val="1000"/>
              <a:buFont typeface="Arial"/>
              <a:buChar char="●"/>
            </a:pPr>
            <a:r>
              <a:rPr lang="en-GB" sz="1000">
                <a:solidFill>
                  <a:srgbClr val="222222"/>
                </a:solidFill>
                <a:highlight>
                  <a:srgbClr val="FFFFFF"/>
                </a:highlight>
                <a:latin typeface="Arial"/>
                <a:ea typeface="Arial"/>
                <a:cs typeface="Arial"/>
                <a:sym typeface="Arial"/>
              </a:rPr>
              <a:t>Nearest Neighbour Analysis:</a:t>
            </a:r>
            <a:endParaRPr sz="1000">
              <a:solidFill>
                <a:srgbClr val="222222"/>
              </a:solidFill>
              <a:highlight>
                <a:srgbClr val="FFFFFF"/>
              </a:highlight>
              <a:latin typeface="Arial"/>
              <a:ea typeface="Arial"/>
              <a:cs typeface="Arial"/>
              <a:sym typeface="Arial"/>
            </a:endParaRPr>
          </a:p>
          <a:p>
            <a:pPr marL="914400" lvl="1" indent="-292100" algn="l" rtl="0">
              <a:spcBef>
                <a:spcPts val="0"/>
              </a:spcBef>
              <a:spcAft>
                <a:spcPts val="0"/>
              </a:spcAft>
              <a:buClr>
                <a:srgbClr val="222222"/>
              </a:buClr>
              <a:buSzPts val="1000"/>
              <a:buFont typeface="Arial"/>
              <a:buChar char="○"/>
            </a:pPr>
            <a:r>
              <a:rPr lang="en-GB" sz="1000">
                <a:solidFill>
                  <a:srgbClr val="222222"/>
                </a:solidFill>
                <a:highlight>
                  <a:srgbClr val="FFFFFF"/>
                </a:highlight>
                <a:latin typeface="Arial"/>
                <a:ea typeface="Arial"/>
                <a:cs typeface="Arial"/>
                <a:sym typeface="Arial"/>
              </a:rPr>
              <a:t>https://pro.arcgis.com/en/pro-app/latest/tool-reference/spatial-statistics/h-how-average-nearest-neighbor-distance-spatial-st.htm </a:t>
            </a:r>
            <a:endParaRPr sz="1000">
              <a:solidFill>
                <a:srgbClr val="222222"/>
              </a:solidFill>
              <a:highlight>
                <a:srgbClr val="FFFFFF"/>
              </a:highlight>
              <a:latin typeface="Arial"/>
              <a:ea typeface="Arial"/>
              <a:cs typeface="Arial"/>
              <a:sym typeface="Arial"/>
            </a:endParaRPr>
          </a:p>
          <a:p>
            <a:pPr marL="457200" lvl="0" indent="-292100" algn="l" rtl="0">
              <a:spcBef>
                <a:spcPts val="0"/>
              </a:spcBef>
              <a:spcAft>
                <a:spcPts val="0"/>
              </a:spcAft>
              <a:buClr>
                <a:srgbClr val="222222"/>
              </a:buClr>
              <a:buSzPts val="1000"/>
              <a:buFont typeface="Arial"/>
              <a:buChar char="●"/>
            </a:pPr>
            <a:r>
              <a:rPr lang="en-GB" sz="1000">
                <a:solidFill>
                  <a:srgbClr val="222222"/>
                </a:solidFill>
                <a:highlight>
                  <a:srgbClr val="FFFFFF"/>
                </a:highlight>
                <a:latin typeface="Arial"/>
                <a:ea typeface="Arial"/>
                <a:cs typeface="Arial"/>
                <a:sym typeface="Arial"/>
              </a:rPr>
              <a:t>Ripley’s K-Function:</a:t>
            </a:r>
            <a:endParaRPr sz="1000">
              <a:solidFill>
                <a:srgbClr val="222222"/>
              </a:solidFill>
              <a:highlight>
                <a:srgbClr val="FFFFFF"/>
              </a:highlight>
              <a:latin typeface="Arial"/>
              <a:ea typeface="Arial"/>
              <a:cs typeface="Arial"/>
              <a:sym typeface="Arial"/>
            </a:endParaRPr>
          </a:p>
          <a:p>
            <a:pPr marL="914400" lvl="1" indent="-292100" algn="l" rtl="0">
              <a:spcBef>
                <a:spcPts val="0"/>
              </a:spcBef>
              <a:spcAft>
                <a:spcPts val="0"/>
              </a:spcAft>
              <a:buClr>
                <a:srgbClr val="222222"/>
              </a:buClr>
              <a:buSzPts val="1000"/>
              <a:buFont typeface="Arial"/>
              <a:buChar char="○"/>
            </a:pPr>
            <a:r>
              <a:rPr lang="en-GB" sz="1000" u="sng">
                <a:solidFill>
                  <a:schemeClr val="hlink"/>
                </a:solidFill>
                <a:highlight>
                  <a:srgbClr val="FFFFFF"/>
                </a:highlight>
                <a:latin typeface="Arial"/>
                <a:ea typeface="Arial"/>
                <a:cs typeface="Arial"/>
                <a:sym typeface="Arial"/>
                <a:hlinkClick r:id="rId3"/>
              </a:rPr>
              <a:t>https://www.statisticshowto.com/k-function-ripleys/</a:t>
            </a:r>
            <a:endParaRPr sz="1000">
              <a:solidFill>
                <a:srgbClr val="222222"/>
              </a:solidFill>
              <a:highlight>
                <a:srgbClr val="FFFFFF"/>
              </a:highlight>
              <a:latin typeface="Arial"/>
              <a:ea typeface="Arial"/>
              <a:cs typeface="Arial"/>
              <a:sym typeface="Arial"/>
            </a:endParaRPr>
          </a:p>
          <a:p>
            <a:pPr marL="914400" lvl="1" indent="-292100" algn="l" rtl="0">
              <a:spcBef>
                <a:spcPts val="0"/>
              </a:spcBef>
              <a:spcAft>
                <a:spcPts val="0"/>
              </a:spcAft>
              <a:buClr>
                <a:srgbClr val="222222"/>
              </a:buClr>
              <a:buSzPts val="1000"/>
              <a:buFont typeface="Arial"/>
              <a:buChar char="○"/>
            </a:pPr>
            <a:r>
              <a:rPr lang="en-GB" sz="1000" u="sng">
                <a:solidFill>
                  <a:schemeClr val="hlink"/>
                </a:solidFill>
                <a:highlight>
                  <a:srgbClr val="FFFFFF"/>
                </a:highlight>
                <a:latin typeface="Arial"/>
                <a:ea typeface="Arial"/>
                <a:cs typeface="Arial"/>
                <a:sym typeface="Arial"/>
                <a:hlinkClick r:id="rId4"/>
              </a:rPr>
              <a:t>https://pro.arcgis.com/en/pro-app/latest/tool-reference/spatial-statistics/h-how-multi-distance-spatial-cluster-analysis-ripl.htm#:~:text=Ripley's%20K%2Dfunction%20illustrates%20how,distance%20and%2For%20distance%20increment</a:t>
            </a:r>
            <a:r>
              <a:rPr lang="en-GB" sz="1000">
                <a:solidFill>
                  <a:srgbClr val="222222"/>
                </a:solidFill>
                <a:highlight>
                  <a:srgbClr val="FFFFFF"/>
                </a:highlight>
                <a:latin typeface="Arial"/>
                <a:ea typeface="Arial"/>
                <a:cs typeface="Arial"/>
                <a:sym typeface="Arial"/>
              </a:rPr>
              <a:t>.</a:t>
            </a:r>
            <a:endParaRPr sz="1000">
              <a:solidFill>
                <a:srgbClr val="222222"/>
              </a:solidFill>
              <a:highlight>
                <a:srgbClr val="FFFFFF"/>
              </a:highlight>
              <a:latin typeface="Arial"/>
              <a:ea typeface="Arial"/>
              <a:cs typeface="Arial"/>
              <a:sym typeface="Arial"/>
            </a:endParaRPr>
          </a:p>
          <a:p>
            <a:pPr marL="914400" lvl="1" indent="-292100" algn="l" rtl="0">
              <a:spcBef>
                <a:spcPts val="0"/>
              </a:spcBef>
              <a:spcAft>
                <a:spcPts val="0"/>
              </a:spcAft>
              <a:buClr>
                <a:srgbClr val="222222"/>
              </a:buClr>
              <a:buSzPts val="1000"/>
              <a:buFont typeface="Arial"/>
              <a:buChar char="○"/>
            </a:pPr>
            <a:r>
              <a:rPr lang="en-GB" sz="1000">
                <a:solidFill>
                  <a:srgbClr val="222222"/>
                </a:solidFill>
                <a:highlight>
                  <a:srgbClr val="FFFFFF"/>
                </a:highlight>
                <a:latin typeface="Arial"/>
                <a:ea typeface="Arial"/>
                <a:cs typeface="Arial"/>
                <a:sym typeface="Arial"/>
              </a:rPr>
              <a:t>https://cran.r-project.org/web/packages/spNetwork/vignettes/KNetworkFunctions.html </a:t>
            </a:r>
            <a:endParaRPr sz="1000">
              <a:solidFill>
                <a:srgbClr val="222222"/>
              </a:solidFill>
              <a:highlight>
                <a:srgbClr val="FFFFFF"/>
              </a:highlight>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37"/>
          <p:cNvSpPr txBox="1">
            <a:spLocks noGrp="1"/>
          </p:cNvSpPr>
          <p:nvPr>
            <p:ph type="title"/>
          </p:nvPr>
        </p:nvSpPr>
        <p:spPr>
          <a:xfrm>
            <a:off x="311700" y="292850"/>
            <a:ext cx="8520600" cy="8010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Thank you</a:t>
            </a:r>
            <a:endParaRPr/>
          </a:p>
        </p:txBody>
      </p:sp>
      <p:sp>
        <p:nvSpPr>
          <p:cNvPr id="230" name="Google Shape;230;p37"/>
          <p:cNvSpPr txBox="1">
            <a:spLocks noGrp="1"/>
          </p:cNvSpPr>
          <p:nvPr>
            <p:ph type="body" idx="1"/>
          </p:nvPr>
        </p:nvSpPr>
        <p:spPr>
          <a:xfrm>
            <a:off x="311700" y="1228675"/>
            <a:ext cx="8520600" cy="33402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pic>
        <p:nvPicPr>
          <p:cNvPr id="69" name="Google Shape;69;p15"/>
          <p:cNvPicPr preferRelativeResize="0"/>
          <p:nvPr/>
        </p:nvPicPr>
        <p:blipFill>
          <a:blip r:embed="rId3">
            <a:alphaModFix/>
          </a:blip>
          <a:stretch>
            <a:fillRect/>
          </a:stretch>
        </p:blipFill>
        <p:spPr>
          <a:xfrm>
            <a:off x="6143100" y="1399925"/>
            <a:ext cx="2689200" cy="3438775"/>
          </a:xfrm>
          <a:prstGeom prst="rect">
            <a:avLst/>
          </a:prstGeom>
          <a:noFill/>
          <a:ln>
            <a:noFill/>
          </a:ln>
        </p:spPr>
      </p:pic>
      <p:sp>
        <p:nvSpPr>
          <p:cNvPr id="70" name="Google Shape;70;p15"/>
          <p:cNvSpPr/>
          <p:nvPr/>
        </p:nvSpPr>
        <p:spPr>
          <a:xfrm>
            <a:off x="4396550" y="1148250"/>
            <a:ext cx="2540400" cy="2021100"/>
          </a:xfrm>
          <a:prstGeom prst="wedgeEllipseCallout">
            <a:avLst>
              <a:gd name="adj1" fmla="val 24919"/>
              <a:gd name="adj2" fmla="val 63626"/>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ource Code Pro"/>
              <a:ea typeface="Source Code Pro"/>
              <a:cs typeface="Source Code Pro"/>
              <a:sym typeface="Source Code Pro"/>
            </a:endParaRPr>
          </a:p>
        </p:txBody>
      </p:sp>
      <p:sp>
        <p:nvSpPr>
          <p:cNvPr id="71" name="Google Shape;71;p15"/>
          <p:cNvSpPr txBox="1">
            <a:spLocks noGrp="1"/>
          </p:cNvSpPr>
          <p:nvPr>
            <p:ph type="title"/>
          </p:nvPr>
        </p:nvSpPr>
        <p:spPr>
          <a:xfrm>
            <a:off x="311700" y="292850"/>
            <a:ext cx="8520600" cy="8010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Introduction to point pattern analysis</a:t>
            </a:r>
            <a:endParaRPr/>
          </a:p>
        </p:txBody>
      </p:sp>
      <p:sp>
        <p:nvSpPr>
          <p:cNvPr id="72" name="Google Shape;72;p15"/>
          <p:cNvSpPr txBox="1">
            <a:spLocks noGrp="1"/>
          </p:cNvSpPr>
          <p:nvPr>
            <p:ph type="body" idx="1"/>
          </p:nvPr>
        </p:nvSpPr>
        <p:spPr>
          <a:xfrm>
            <a:off x="311700" y="1228675"/>
            <a:ext cx="4352100" cy="3340200"/>
          </a:xfrm>
          <a:prstGeom prst="rect">
            <a:avLst/>
          </a:prstGeom>
        </p:spPr>
        <p:txBody>
          <a:bodyPr spcFirstLastPara="1" wrap="square" lIns="91425" tIns="91425" rIns="91425" bIns="91425" anchor="t" anchorCtr="0">
            <a:normAutofit fontScale="92500"/>
          </a:bodyPr>
          <a:lstStyle/>
          <a:p>
            <a:pPr marL="457200" lvl="0" indent="-342900" algn="l" rtl="0">
              <a:spcBef>
                <a:spcPts val="0"/>
              </a:spcBef>
              <a:spcAft>
                <a:spcPts val="0"/>
              </a:spcAft>
              <a:buSzPts val="1800"/>
              <a:buChar char="●"/>
            </a:pPr>
            <a:r>
              <a:rPr lang="en-GB" dirty="0"/>
              <a:t>Tobler's first law of geography.</a:t>
            </a:r>
            <a:endParaRPr dirty="0"/>
          </a:p>
          <a:p>
            <a:pPr marL="457200" lvl="0" indent="-342900" algn="l" rtl="0">
              <a:spcBef>
                <a:spcPts val="0"/>
              </a:spcBef>
              <a:spcAft>
                <a:spcPts val="0"/>
              </a:spcAft>
              <a:buSzPts val="1800"/>
              <a:buChar char="●"/>
            </a:pPr>
            <a:r>
              <a:rPr lang="en-GB" dirty="0"/>
              <a:t>Clustering is a “manifestation” of some form of relationship between observations.</a:t>
            </a:r>
            <a:endParaRPr dirty="0"/>
          </a:p>
          <a:p>
            <a:pPr marL="457200" lvl="0" indent="-342900" algn="l" rtl="0">
              <a:spcBef>
                <a:spcPts val="0"/>
              </a:spcBef>
              <a:spcAft>
                <a:spcPts val="0"/>
              </a:spcAft>
              <a:buSzPts val="1800"/>
              <a:buChar char="●"/>
            </a:pPr>
            <a:r>
              <a:rPr lang="en-GB" dirty="0"/>
              <a:t>To understand the underlying causes, understanding whether observations cluster is key.</a:t>
            </a:r>
            <a:endParaRPr dirty="0"/>
          </a:p>
        </p:txBody>
      </p:sp>
      <p:sp>
        <p:nvSpPr>
          <p:cNvPr id="73" name="Google Shape;73;p15"/>
          <p:cNvSpPr txBox="1"/>
          <p:nvPr/>
        </p:nvSpPr>
        <p:spPr>
          <a:xfrm>
            <a:off x="4663800" y="1549350"/>
            <a:ext cx="2170500" cy="12189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200"/>
              </a:spcAft>
              <a:buNone/>
            </a:pPr>
            <a:r>
              <a:rPr lang="en-GB" sz="1200">
                <a:solidFill>
                  <a:schemeClr val="dk2"/>
                </a:solidFill>
                <a:latin typeface="Source Code Pro"/>
                <a:ea typeface="Source Code Pro"/>
                <a:cs typeface="Source Code Pro"/>
                <a:sym typeface="Source Code Pro"/>
              </a:rPr>
              <a:t>Everything is related to everything else, but near things are more related to each other (Tobler, 1970)</a:t>
            </a:r>
            <a:endParaRPr sz="12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6"/>
          <p:cNvSpPr txBox="1">
            <a:spLocks noGrp="1"/>
          </p:cNvSpPr>
          <p:nvPr>
            <p:ph type="title"/>
          </p:nvPr>
        </p:nvSpPr>
        <p:spPr>
          <a:xfrm>
            <a:off x="311700" y="292850"/>
            <a:ext cx="8520600" cy="8010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How to see if observations cluster?</a:t>
            </a:r>
            <a:endParaRPr/>
          </a:p>
        </p:txBody>
      </p:sp>
      <p:sp>
        <p:nvSpPr>
          <p:cNvPr id="79" name="Google Shape;79;p16"/>
          <p:cNvSpPr txBox="1">
            <a:spLocks noGrp="1"/>
          </p:cNvSpPr>
          <p:nvPr>
            <p:ph type="body" idx="1"/>
          </p:nvPr>
        </p:nvSpPr>
        <p:spPr>
          <a:xfrm>
            <a:off x="311700" y="1228675"/>
            <a:ext cx="8520600" cy="33402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GB" dirty="0"/>
              <a:t>Point-pattern analysis (PPA) -  detect clusters or patterns across a set of points </a:t>
            </a:r>
            <a:endParaRPr dirty="0"/>
          </a:p>
          <a:p>
            <a:pPr marL="457200" lvl="0" indent="-342900" algn="l" rtl="0">
              <a:spcBef>
                <a:spcPts val="0"/>
              </a:spcBef>
              <a:spcAft>
                <a:spcPts val="0"/>
              </a:spcAft>
              <a:buSzPts val="1800"/>
              <a:buChar char="●"/>
            </a:pPr>
            <a:r>
              <a:rPr lang="en-GB" dirty="0"/>
              <a:t>There are three main approaches to PPA(</a:t>
            </a:r>
            <a:r>
              <a:rPr lang="en-GB" dirty="0" err="1"/>
              <a:t>Qiang</a:t>
            </a:r>
            <a:r>
              <a:rPr lang="en-GB" dirty="0"/>
              <a:t> et al, 2020)</a:t>
            </a:r>
            <a:endParaRPr dirty="0"/>
          </a:p>
          <a:p>
            <a:pPr marL="914400" lvl="1" indent="-317500" algn="l" rtl="0">
              <a:spcBef>
                <a:spcPts val="0"/>
              </a:spcBef>
              <a:spcAft>
                <a:spcPts val="0"/>
              </a:spcAft>
              <a:buSzPts val="1400"/>
              <a:buChar char="○"/>
            </a:pPr>
            <a:r>
              <a:rPr lang="en-GB" dirty="0"/>
              <a:t>Descriptive statistics</a:t>
            </a:r>
            <a:endParaRPr dirty="0"/>
          </a:p>
          <a:p>
            <a:pPr marL="914400" lvl="1" indent="-317500" algn="l" rtl="0">
              <a:spcBef>
                <a:spcPts val="0"/>
              </a:spcBef>
              <a:spcAft>
                <a:spcPts val="0"/>
              </a:spcAft>
              <a:buSzPts val="1400"/>
              <a:buChar char="○"/>
            </a:pPr>
            <a:r>
              <a:rPr lang="en-GB" dirty="0"/>
              <a:t>Density-based approach</a:t>
            </a:r>
            <a:endParaRPr dirty="0"/>
          </a:p>
          <a:p>
            <a:pPr marL="914400" lvl="1" indent="-317500" algn="l" rtl="0">
              <a:spcBef>
                <a:spcPts val="0"/>
              </a:spcBef>
              <a:spcAft>
                <a:spcPts val="0"/>
              </a:spcAft>
              <a:buSzPts val="1400"/>
              <a:buChar char="○"/>
            </a:pPr>
            <a:r>
              <a:rPr lang="en-GB" dirty="0"/>
              <a:t>Distance-based approach</a:t>
            </a:r>
            <a:endParaRPr dirty="0"/>
          </a:p>
          <a:p>
            <a:pPr marL="0" lvl="0" indent="0" algn="l" rtl="0">
              <a:spcBef>
                <a:spcPts val="1200"/>
              </a:spcBef>
              <a:spcAft>
                <a:spcPts val="1200"/>
              </a:spcAft>
              <a:buNone/>
            </a:pPr>
            <a:endParaRPr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7"/>
          <p:cNvSpPr txBox="1">
            <a:spLocks noGrp="1"/>
          </p:cNvSpPr>
          <p:nvPr>
            <p:ph type="title"/>
          </p:nvPr>
        </p:nvSpPr>
        <p:spPr>
          <a:xfrm>
            <a:off x="311700" y="292850"/>
            <a:ext cx="8520600" cy="8010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Descriptive statistics</a:t>
            </a:r>
            <a:endParaRPr/>
          </a:p>
        </p:txBody>
      </p:sp>
      <p:sp>
        <p:nvSpPr>
          <p:cNvPr id="85" name="Google Shape;85;p17"/>
          <p:cNvSpPr txBox="1">
            <a:spLocks noGrp="1"/>
          </p:cNvSpPr>
          <p:nvPr>
            <p:ph type="body" idx="1"/>
          </p:nvPr>
        </p:nvSpPr>
        <p:spPr>
          <a:xfrm>
            <a:off x="311700" y="1228675"/>
            <a:ext cx="2464500" cy="3340200"/>
          </a:xfrm>
          <a:prstGeom prst="rect">
            <a:avLst/>
          </a:prstGeom>
        </p:spPr>
        <p:txBody>
          <a:bodyPr spcFirstLastPara="1" wrap="square" lIns="91425" tIns="91425" rIns="91425" bIns="91425" anchor="t" anchorCtr="0">
            <a:normAutofit/>
          </a:bodyPr>
          <a:lstStyle/>
          <a:p>
            <a:pPr marL="457200" lvl="0" indent="-323850" algn="l" rtl="0">
              <a:spcBef>
                <a:spcPts val="0"/>
              </a:spcBef>
              <a:spcAft>
                <a:spcPts val="0"/>
              </a:spcAft>
              <a:buSzPts val="1500"/>
              <a:buChar char="●"/>
            </a:pPr>
            <a:r>
              <a:rPr lang="en-GB" sz="1500" dirty="0"/>
              <a:t>Basic descriptive characteristics</a:t>
            </a:r>
            <a:endParaRPr sz="1500" dirty="0"/>
          </a:p>
          <a:p>
            <a:pPr marL="457200" lvl="0" indent="-323850" algn="l" rtl="0">
              <a:spcBef>
                <a:spcPts val="0"/>
              </a:spcBef>
              <a:spcAft>
                <a:spcPts val="0"/>
              </a:spcAft>
              <a:buSzPts val="1500"/>
              <a:buChar char="●"/>
            </a:pPr>
            <a:r>
              <a:rPr lang="en-GB" sz="1500" dirty="0"/>
              <a:t>Central tendency/ dispersion</a:t>
            </a:r>
            <a:endParaRPr sz="1500" dirty="0"/>
          </a:p>
          <a:p>
            <a:pPr marL="457200" lvl="0" indent="-323850" algn="l" rtl="0">
              <a:spcBef>
                <a:spcPts val="0"/>
              </a:spcBef>
              <a:spcAft>
                <a:spcPts val="0"/>
              </a:spcAft>
              <a:buSzPts val="1500"/>
              <a:buChar char="●"/>
            </a:pPr>
            <a:r>
              <a:rPr lang="en-GB" sz="1500" dirty="0"/>
              <a:t>Limited in communicating the pattern of clustering</a:t>
            </a:r>
            <a:endParaRPr sz="1500" dirty="0"/>
          </a:p>
        </p:txBody>
      </p:sp>
      <p:pic>
        <p:nvPicPr>
          <p:cNvPr id="86" name="Google Shape;86;p17"/>
          <p:cNvPicPr preferRelativeResize="0"/>
          <p:nvPr/>
        </p:nvPicPr>
        <p:blipFill>
          <a:blip r:embed="rId3">
            <a:alphaModFix/>
          </a:blip>
          <a:stretch>
            <a:fillRect/>
          </a:stretch>
        </p:blipFill>
        <p:spPr>
          <a:xfrm>
            <a:off x="3979900" y="292850"/>
            <a:ext cx="4768276" cy="2786900"/>
          </a:xfrm>
          <a:prstGeom prst="rect">
            <a:avLst/>
          </a:prstGeom>
          <a:noFill/>
          <a:ln>
            <a:noFill/>
          </a:ln>
        </p:spPr>
      </p:pic>
      <p:pic>
        <p:nvPicPr>
          <p:cNvPr id="87" name="Google Shape;87;p17"/>
          <p:cNvPicPr preferRelativeResize="0"/>
          <p:nvPr/>
        </p:nvPicPr>
        <p:blipFill>
          <a:blip r:embed="rId4">
            <a:alphaModFix/>
          </a:blip>
          <a:stretch>
            <a:fillRect/>
          </a:stretch>
        </p:blipFill>
        <p:spPr>
          <a:xfrm>
            <a:off x="3612982" y="2973700"/>
            <a:ext cx="3116826" cy="208567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8"/>
          <p:cNvSpPr txBox="1">
            <a:spLocks noGrp="1"/>
          </p:cNvSpPr>
          <p:nvPr>
            <p:ph type="title"/>
          </p:nvPr>
        </p:nvSpPr>
        <p:spPr>
          <a:xfrm>
            <a:off x="311700" y="292850"/>
            <a:ext cx="8520600" cy="8010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u="sng"/>
              <a:t>Density</a:t>
            </a:r>
            <a:r>
              <a:rPr lang="en-GB"/>
              <a:t>-based &amp; </a:t>
            </a:r>
            <a:r>
              <a:rPr lang="en-GB" u="sng"/>
              <a:t>distance</a:t>
            </a:r>
            <a:r>
              <a:rPr lang="en-GB"/>
              <a:t>-based analysis</a:t>
            </a:r>
            <a:endParaRPr/>
          </a:p>
        </p:txBody>
      </p:sp>
      <p:sp>
        <p:nvSpPr>
          <p:cNvPr id="93" name="Google Shape;93;p18"/>
          <p:cNvSpPr txBox="1">
            <a:spLocks noGrp="1"/>
          </p:cNvSpPr>
          <p:nvPr>
            <p:ph type="body" idx="1"/>
          </p:nvPr>
        </p:nvSpPr>
        <p:spPr>
          <a:xfrm>
            <a:off x="311700" y="1228675"/>
            <a:ext cx="4260300" cy="3638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SzPts val="935"/>
              <a:buNone/>
            </a:pPr>
            <a:r>
              <a:rPr lang="en-GB" sz="1430" u="sng"/>
              <a:t>Density-based</a:t>
            </a:r>
            <a:endParaRPr sz="1430" u="sng"/>
          </a:p>
          <a:p>
            <a:pPr marL="457200" lvl="0" indent="-319405" algn="l" rtl="0">
              <a:spcBef>
                <a:spcPts val="1200"/>
              </a:spcBef>
              <a:spcAft>
                <a:spcPts val="0"/>
              </a:spcAft>
              <a:buSzPts val="1430"/>
              <a:buChar char="●"/>
            </a:pPr>
            <a:r>
              <a:rPr lang="en-GB" sz="1430"/>
              <a:t>known as the </a:t>
            </a:r>
            <a:r>
              <a:rPr lang="en-GB" sz="1430" b="1"/>
              <a:t>first order property </a:t>
            </a:r>
            <a:r>
              <a:rPr lang="en-GB" sz="1430"/>
              <a:t>of a dataset</a:t>
            </a:r>
            <a:endParaRPr sz="1430"/>
          </a:p>
          <a:p>
            <a:pPr marL="457200" lvl="0" indent="-319405" algn="l" rtl="0">
              <a:spcBef>
                <a:spcPts val="0"/>
              </a:spcBef>
              <a:spcAft>
                <a:spcPts val="0"/>
              </a:spcAft>
              <a:buSzPts val="1430"/>
              <a:buChar char="●"/>
            </a:pPr>
            <a:r>
              <a:rPr lang="en-GB" sz="1430"/>
              <a:t>The variation in the individual locations of the points in the dataset across the study area.</a:t>
            </a:r>
            <a:endParaRPr sz="1430"/>
          </a:p>
          <a:p>
            <a:pPr marL="457200" lvl="0" indent="-319405" algn="l" rtl="0">
              <a:spcBef>
                <a:spcPts val="0"/>
              </a:spcBef>
              <a:spcAft>
                <a:spcPts val="0"/>
              </a:spcAft>
              <a:buSzPts val="1430"/>
              <a:buChar char="●"/>
            </a:pPr>
            <a:r>
              <a:rPr lang="en-GB" sz="1430"/>
              <a:t>Focus on </a:t>
            </a:r>
            <a:r>
              <a:rPr lang="en-GB" sz="1430" u="sng"/>
              <a:t>density</a:t>
            </a:r>
            <a:r>
              <a:rPr lang="en-GB" sz="1430"/>
              <a:t>. </a:t>
            </a:r>
            <a:endParaRPr sz="1430"/>
          </a:p>
          <a:p>
            <a:pPr marL="457200" lvl="0" indent="-319405" algn="l" rtl="0">
              <a:spcBef>
                <a:spcPts val="0"/>
              </a:spcBef>
              <a:spcAft>
                <a:spcPts val="0"/>
              </a:spcAft>
              <a:buSzPts val="1430"/>
              <a:buChar char="●"/>
            </a:pPr>
            <a:r>
              <a:rPr lang="en-GB" sz="1430"/>
              <a:t>E.g. Back at times when COVID just started, were places for people with positive test results went to (just before they caught it) more common in some parts of town than others?</a:t>
            </a:r>
            <a:endParaRPr sz="1430"/>
          </a:p>
        </p:txBody>
      </p:sp>
      <p:sp>
        <p:nvSpPr>
          <p:cNvPr id="94" name="Google Shape;94;p18"/>
          <p:cNvSpPr txBox="1">
            <a:spLocks noGrp="1"/>
          </p:cNvSpPr>
          <p:nvPr>
            <p:ph type="body" idx="1"/>
          </p:nvPr>
        </p:nvSpPr>
        <p:spPr>
          <a:xfrm>
            <a:off x="4718300" y="1228675"/>
            <a:ext cx="4260300" cy="3638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SzPts val="935"/>
              <a:buNone/>
            </a:pPr>
            <a:r>
              <a:rPr lang="en-GB" sz="1430" u="sng" dirty="0"/>
              <a:t>Distanced-based</a:t>
            </a:r>
            <a:endParaRPr sz="1430" u="sng" dirty="0"/>
          </a:p>
          <a:p>
            <a:pPr marL="457200" lvl="0" indent="-319405" algn="l" rtl="0">
              <a:spcBef>
                <a:spcPts val="1200"/>
              </a:spcBef>
              <a:spcAft>
                <a:spcPts val="0"/>
              </a:spcAft>
              <a:buSzPts val="1430"/>
              <a:buChar char="●"/>
            </a:pPr>
            <a:r>
              <a:rPr lang="en-GB" sz="1430" dirty="0"/>
              <a:t>Known as the </a:t>
            </a:r>
            <a:r>
              <a:rPr lang="en-GB" sz="1430" b="1" dirty="0"/>
              <a:t>second order property </a:t>
            </a:r>
            <a:r>
              <a:rPr lang="en-GB" sz="1430" dirty="0"/>
              <a:t>of a dataset</a:t>
            </a:r>
            <a:endParaRPr sz="1430" dirty="0"/>
          </a:p>
          <a:p>
            <a:pPr marL="457200" lvl="0" indent="-319405" algn="l" rtl="0">
              <a:spcBef>
                <a:spcPts val="0"/>
              </a:spcBef>
              <a:spcAft>
                <a:spcPts val="0"/>
              </a:spcAft>
              <a:buSzPts val="1430"/>
              <a:buChar char="●"/>
            </a:pPr>
            <a:r>
              <a:rPr lang="en-GB" sz="1430" dirty="0"/>
              <a:t>The influence of one observation on another (i.e. interactions).</a:t>
            </a:r>
            <a:br>
              <a:rPr lang="en-GB" sz="1430" dirty="0"/>
            </a:br>
            <a:endParaRPr sz="1430" dirty="0"/>
          </a:p>
          <a:p>
            <a:pPr marL="457200" lvl="0" indent="-319405" algn="l" rtl="0">
              <a:spcBef>
                <a:spcPts val="0"/>
              </a:spcBef>
              <a:spcAft>
                <a:spcPts val="0"/>
              </a:spcAft>
              <a:buSzPts val="1430"/>
              <a:buChar char="●"/>
            </a:pPr>
            <a:r>
              <a:rPr lang="en-GB" sz="1430" dirty="0"/>
              <a:t>Focus on </a:t>
            </a:r>
            <a:r>
              <a:rPr lang="en-GB" sz="1430" u="sng" dirty="0"/>
              <a:t>dispersion</a:t>
            </a:r>
            <a:r>
              <a:rPr lang="en-GB" sz="1430" dirty="0"/>
              <a:t>.</a:t>
            </a:r>
            <a:endParaRPr sz="1430" dirty="0"/>
          </a:p>
          <a:p>
            <a:pPr marL="457200" lvl="0" indent="-319405" algn="l" rtl="0">
              <a:spcBef>
                <a:spcPts val="0"/>
              </a:spcBef>
              <a:spcAft>
                <a:spcPts val="0"/>
              </a:spcAft>
              <a:buSzPts val="1430"/>
              <a:buChar char="●"/>
            </a:pPr>
            <a:r>
              <a:rPr lang="en-GB" sz="1430" dirty="0"/>
              <a:t>E.g. Covid is contagious. Among those who caught Covid, were some individuals more likely to be the ‘mega host’ of the virus and spread to other people?</a:t>
            </a:r>
            <a:endParaRPr sz="143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pic>
        <p:nvPicPr>
          <p:cNvPr id="99" name="Google Shape;99;p19"/>
          <p:cNvPicPr preferRelativeResize="0"/>
          <p:nvPr/>
        </p:nvPicPr>
        <p:blipFill>
          <a:blip r:embed="rId3">
            <a:alphaModFix/>
          </a:blip>
          <a:stretch>
            <a:fillRect/>
          </a:stretch>
        </p:blipFill>
        <p:spPr>
          <a:xfrm>
            <a:off x="636925" y="108150"/>
            <a:ext cx="7991600" cy="5597326"/>
          </a:xfrm>
          <a:prstGeom prst="rect">
            <a:avLst/>
          </a:prstGeom>
          <a:noFill/>
          <a:ln>
            <a:noFill/>
          </a:ln>
        </p:spPr>
      </p:pic>
      <p:sp>
        <p:nvSpPr>
          <p:cNvPr id="100" name="Google Shape;100;p19"/>
          <p:cNvSpPr txBox="1">
            <a:spLocks noGrp="1"/>
          </p:cNvSpPr>
          <p:nvPr>
            <p:ph type="title"/>
          </p:nvPr>
        </p:nvSpPr>
        <p:spPr>
          <a:xfrm>
            <a:off x="311700" y="292850"/>
            <a:ext cx="8520600" cy="8010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Example for first and second order dynamics</a:t>
            </a:r>
            <a:endParaRPr/>
          </a:p>
        </p:txBody>
      </p:sp>
      <p:sp>
        <p:nvSpPr>
          <p:cNvPr id="101" name="Google Shape;101;p19"/>
          <p:cNvSpPr/>
          <p:nvPr/>
        </p:nvSpPr>
        <p:spPr>
          <a:xfrm>
            <a:off x="7188325" y="1242625"/>
            <a:ext cx="1407900" cy="30123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ource Code Pro"/>
              <a:ea typeface="Source Code Pro"/>
              <a:cs typeface="Source Code Pro"/>
              <a:sym typeface="Source Code Pro"/>
            </a:endParaRPr>
          </a:p>
        </p:txBody>
      </p:sp>
      <p:sp>
        <p:nvSpPr>
          <p:cNvPr id="102" name="Google Shape;102;p19"/>
          <p:cNvSpPr/>
          <p:nvPr/>
        </p:nvSpPr>
        <p:spPr>
          <a:xfrm>
            <a:off x="636925" y="1284925"/>
            <a:ext cx="1407900" cy="34812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ource Code Pro"/>
              <a:ea typeface="Source Code Pro"/>
              <a:cs typeface="Source Code Pro"/>
              <a:sym typeface="Source Code Pro"/>
            </a:endParaRPr>
          </a:p>
        </p:txBody>
      </p:sp>
      <p:sp>
        <p:nvSpPr>
          <p:cNvPr id="103" name="Google Shape;103;p19"/>
          <p:cNvSpPr/>
          <p:nvPr/>
        </p:nvSpPr>
        <p:spPr>
          <a:xfrm>
            <a:off x="1344850" y="920175"/>
            <a:ext cx="6936600" cy="3648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ource Code Pro"/>
              <a:ea typeface="Source Code Pro"/>
              <a:cs typeface="Source Code Pro"/>
              <a:sym typeface="Source Code Pro"/>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pic>
        <p:nvPicPr>
          <p:cNvPr id="108" name="Google Shape;108;p20"/>
          <p:cNvPicPr preferRelativeResize="0"/>
          <p:nvPr/>
        </p:nvPicPr>
        <p:blipFill>
          <a:blip r:embed="rId3">
            <a:alphaModFix/>
          </a:blip>
          <a:stretch>
            <a:fillRect/>
          </a:stretch>
        </p:blipFill>
        <p:spPr>
          <a:xfrm>
            <a:off x="636925" y="108150"/>
            <a:ext cx="7991600" cy="5597326"/>
          </a:xfrm>
          <a:prstGeom prst="rect">
            <a:avLst/>
          </a:prstGeom>
          <a:noFill/>
          <a:ln>
            <a:noFill/>
          </a:ln>
        </p:spPr>
      </p:pic>
      <p:sp>
        <p:nvSpPr>
          <p:cNvPr id="109" name="Google Shape;109;p20"/>
          <p:cNvSpPr txBox="1">
            <a:spLocks noGrp="1"/>
          </p:cNvSpPr>
          <p:nvPr>
            <p:ph type="title"/>
          </p:nvPr>
        </p:nvSpPr>
        <p:spPr>
          <a:xfrm>
            <a:off x="311700" y="292850"/>
            <a:ext cx="8520600" cy="8010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Example for first and second order dynamics</a:t>
            </a:r>
            <a:endParaRPr/>
          </a:p>
          <a:p>
            <a:pPr marL="0" lvl="0" indent="0" algn="l" rtl="0">
              <a:spcBef>
                <a:spcPts val="0"/>
              </a:spcBef>
              <a:spcAft>
                <a:spcPts val="0"/>
              </a:spcAft>
              <a:buNone/>
            </a:pPr>
            <a:endParaRPr/>
          </a:p>
        </p:txBody>
      </p:sp>
      <p:sp>
        <p:nvSpPr>
          <p:cNvPr id="110" name="Google Shape;110;p20"/>
          <p:cNvSpPr txBox="1">
            <a:spLocks noGrp="1"/>
          </p:cNvSpPr>
          <p:nvPr>
            <p:ph type="body" idx="1"/>
          </p:nvPr>
        </p:nvSpPr>
        <p:spPr>
          <a:xfrm>
            <a:off x="311700" y="1228675"/>
            <a:ext cx="8520600" cy="33402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21"/>
          <p:cNvSpPr txBox="1">
            <a:spLocks noGrp="1"/>
          </p:cNvSpPr>
          <p:nvPr>
            <p:ph type="title"/>
          </p:nvPr>
        </p:nvSpPr>
        <p:spPr>
          <a:xfrm>
            <a:off x="311700" y="292850"/>
            <a:ext cx="8520600" cy="8010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First and second order dynamics </a:t>
            </a:r>
            <a:endParaRPr/>
          </a:p>
        </p:txBody>
      </p:sp>
      <p:sp>
        <p:nvSpPr>
          <p:cNvPr id="116" name="Google Shape;116;p21"/>
          <p:cNvSpPr txBox="1">
            <a:spLocks noGrp="1"/>
          </p:cNvSpPr>
          <p:nvPr>
            <p:ph type="body" idx="1"/>
          </p:nvPr>
        </p:nvSpPr>
        <p:spPr>
          <a:xfrm>
            <a:off x="311700" y="1228675"/>
            <a:ext cx="8520600" cy="33402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GB" sz="1400" b="1"/>
              <a:t>Tree distribution </a:t>
            </a:r>
            <a:r>
              <a:rPr lang="en-GB" sz="1400"/>
              <a:t>can be influenced by </a:t>
            </a:r>
            <a:r>
              <a:rPr lang="en-GB" sz="1400" b="1" u="sng"/>
              <a:t>first order</a:t>
            </a:r>
            <a:r>
              <a:rPr lang="en-GB" sz="1400" b="1"/>
              <a:t> </a:t>
            </a:r>
            <a:r>
              <a:rPr lang="en-GB" sz="1400"/>
              <a:t>effects such as:</a:t>
            </a:r>
            <a:endParaRPr sz="1400"/>
          </a:p>
          <a:p>
            <a:pPr marL="914400" lvl="1" indent="-317500" algn="l" rtl="0">
              <a:spcBef>
                <a:spcPts val="0"/>
              </a:spcBef>
              <a:spcAft>
                <a:spcPts val="0"/>
              </a:spcAft>
              <a:buSzPts val="1400"/>
              <a:buChar char="○"/>
            </a:pPr>
            <a:r>
              <a:rPr lang="en-GB"/>
              <a:t>Elevation </a:t>
            </a:r>
            <a:endParaRPr/>
          </a:p>
          <a:p>
            <a:pPr marL="914400" lvl="1" indent="-317500" algn="l" rtl="0">
              <a:spcBef>
                <a:spcPts val="0"/>
              </a:spcBef>
              <a:spcAft>
                <a:spcPts val="0"/>
              </a:spcAft>
              <a:buSzPts val="1400"/>
              <a:buChar char="○"/>
            </a:pPr>
            <a:r>
              <a:rPr lang="en-GB"/>
              <a:t>Gradient </a:t>
            </a:r>
            <a:endParaRPr/>
          </a:p>
          <a:p>
            <a:pPr marL="914400" lvl="1" indent="-317500" algn="l" rtl="0">
              <a:spcBef>
                <a:spcPts val="0"/>
              </a:spcBef>
              <a:spcAft>
                <a:spcPts val="0"/>
              </a:spcAft>
              <a:buSzPts val="1400"/>
              <a:buChar char="○"/>
            </a:pPr>
            <a:r>
              <a:rPr lang="en-GB"/>
              <a:t>Spatial distribution of soil characteristics </a:t>
            </a:r>
            <a:endParaRPr/>
          </a:p>
          <a:p>
            <a:pPr marL="457200" lvl="0" indent="-317500" algn="l" rtl="0">
              <a:spcBef>
                <a:spcPts val="0"/>
              </a:spcBef>
              <a:spcAft>
                <a:spcPts val="0"/>
              </a:spcAft>
              <a:buSzPts val="1400"/>
              <a:buChar char="●"/>
            </a:pPr>
            <a:r>
              <a:rPr lang="en-GB" sz="1400"/>
              <a:t>This, in turn, changes the tree density distribution across the study area.</a:t>
            </a:r>
            <a:br>
              <a:rPr lang="en-GB" sz="1400"/>
            </a:br>
            <a:endParaRPr sz="1400"/>
          </a:p>
          <a:p>
            <a:pPr marL="457200" lvl="0" indent="-317500" algn="l" rtl="0">
              <a:spcBef>
                <a:spcPts val="0"/>
              </a:spcBef>
              <a:spcAft>
                <a:spcPts val="0"/>
              </a:spcAft>
              <a:buSzPts val="1400"/>
              <a:buChar char="●"/>
            </a:pPr>
            <a:r>
              <a:rPr lang="en-GB" sz="1400" b="1"/>
              <a:t>Tree distribution</a:t>
            </a:r>
            <a:r>
              <a:rPr lang="en-GB" sz="1400"/>
              <a:t> can also be influenced by </a:t>
            </a:r>
            <a:r>
              <a:rPr lang="en-GB" sz="1400" b="1" u="sng"/>
              <a:t>second order</a:t>
            </a:r>
            <a:r>
              <a:rPr lang="en-GB" sz="1400" b="1"/>
              <a:t> </a:t>
            </a:r>
            <a:r>
              <a:rPr lang="en-GB" sz="1400"/>
              <a:t>effects such as: </a:t>
            </a:r>
            <a:endParaRPr sz="1400"/>
          </a:p>
          <a:p>
            <a:pPr marL="914400" lvl="1" indent="-317500" algn="l" rtl="0">
              <a:spcBef>
                <a:spcPts val="0"/>
              </a:spcBef>
              <a:spcAft>
                <a:spcPts val="0"/>
              </a:spcAft>
              <a:buSzPts val="1400"/>
              <a:buChar char="○"/>
            </a:pPr>
            <a:r>
              <a:rPr lang="en-GB"/>
              <a:t>Seed dispersal processes.</a:t>
            </a:r>
            <a:endParaRPr/>
          </a:p>
          <a:p>
            <a:pPr marL="914400" lvl="1" indent="-317500" algn="l" rtl="0">
              <a:spcBef>
                <a:spcPts val="0"/>
              </a:spcBef>
              <a:spcAft>
                <a:spcPts val="0"/>
              </a:spcAft>
              <a:buSzPts val="1400"/>
              <a:buChar char="○"/>
            </a:pPr>
            <a:r>
              <a:rPr lang="en-GB"/>
              <a:t>Access to sunlight (canopies of other trees block light)</a:t>
            </a:r>
            <a:endParaRPr/>
          </a:p>
          <a:p>
            <a:pPr marL="914400" lvl="1" indent="-317500" algn="l" rtl="0">
              <a:spcBef>
                <a:spcPts val="0"/>
              </a:spcBef>
              <a:spcAft>
                <a:spcPts val="0"/>
              </a:spcAft>
              <a:buSzPts val="1400"/>
              <a:buChar char="○"/>
            </a:pPr>
            <a:r>
              <a:rPr lang="en-GB"/>
              <a:t>Here the process is independent of location and is, instead, dependent on the presence of other trees.</a:t>
            </a:r>
            <a:endParaRPr/>
          </a:p>
          <a:p>
            <a:pPr marL="0" lvl="0" indent="0" algn="l" rtl="0">
              <a:spcBef>
                <a:spcPts val="1200"/>
              </a:spcBef>
              <a:spcAft>
                <a:spcPts val="1200"/>
              </a:spcAft>
              <a:buNone/>
            </a:pPr>
            <a:endParaRPr sz="1400"/>
          </a:p>
        </p:txBody>
      </p:sp>
    </p:spTree>
  </p:cSld>
  <p:clrMapOvr>
    <a:masterClrMapping/>
  </p:clrMapOvr>
</p:sld>
</file>

<file path=ppt/theme/theme1.xml><?xml version="1.0" encoding="utf-8"?>
<a:theme xmlns:a="http://schemas.openxmlformats.org/drawingml/2006/main" name="Beach Day">
  <a:themeElements>
    <a:clrScheme name="Beach Day">
      <a:dk1>
        <a:srgbClr val="00FDC8"/>
      </a:dk1>
      <a:lt1>
        <a:srgbClr val="FFFFFF"/>
      </a:lt1>
      <a:dk2>
        <a:srgbClr val="666666"/>
      </a:dk2>
      <a:lt2>
        <a:srgbClr val="EEEEEE"/>
      </a:lt2>
      <a:accent1>
        <a:srgbClr val="212121"/>
      </a:accent1>
      <a:accent2>
        <a:srgbClr val="455A64"/>
      </a:accent2>
      <a:accent3>
        <a:srgbClr val="78909C"/>
      </a:accent3>
      <a:accent4>
        <a:srgbClr val="7C7CE0"/>
      </a:accent4>
      <a:accent5>
        <a:srgbClr val="DB4437"/>
      </a:accent5>
      <a:accent6>
        <a:srgbClr val="F6CD4C"/>
      </a:accent6>
      <a:hlink>
        <a:srgbClr val="DB4437"/>
      </a:hlink>
      <a:folHlink>
        <a:srgbClr val="DB443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2768</Words>
  <Application>Microsoft Office PowerPoint</Application>
  <PresentationFormat>On-screen Show (16:9)</PresentationFormat>
  <Paragraphs>179</Paragraphs>
  <Slides>26</Slides>
  <Notes>26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26</vt:i4>
      </vt:variant>
    </vt:vector>
  </HeadingPairs>
  <TitlesOfParts>
    <vt:vector size="31" baseType="lpstr">
      <vt:lpstr>Source Code Pro</vt:lpstr>
      <vt:lpstr>Amatic SC</vt:lpstr>
      <vt:lpstr>Arial</vt:lpstr>
      <vt:lpstr>Trebuchet MS</vt:lpstr>
      <vt:lpstr>Beach Day</vt:lpstr>
      <vt:lpstr>Analysing spatial dynamics  using R and QGIS</vt:lpstr>
      <vt:lpstr>Today’s programme:</vt:lpstr>
      <vt:lpstr>Introduction to point pattern analysis</vt:lpstr>
      <vt:lpstr>How to see if observations cluster?</vt:lpstr>
      <vt:lpstr>Descriptive statistics</vt:lpstr>
      <vt:lpstr>Density-based &amp; distance-based analysis</vt:lpstr>
      <vt:lpstr>Example for first and second order dynamics</vt:lpstr>
      <vt:lpstr>Example for first and second order dynamics </vt:lpstr>
      <vt:lpstr>First and second order dynamics </vt:lpstr>
      <vt:lpstr>SPATIAL analysis for first and second order effects</vt:lpstr>
      <vt:lpstr>Kernel density estimation</vt:lpstr>
      <vt:lpstr>Kernel density estimation</vt:lpstr>
      <vt:lpstr>Let’s see how it works in QGIS</vt:lpstr>
      <vt:lpstr>Nearest neighbour analysis</vt:lpstr>
      <vt:lpstr>Nearest neighbour analysis</vt:lpstr>
      <vt:lpstr>Let’s see how it works in QGIS</vt:lpstr>
      <vt:lpstr>Nearest neighbour analysis  </vt:lpstr>
      <vt:lpstr>Problems of scale</vt:lpstr>
      <vt:lpstr>Ripley’s K-Function</vt:lpstr>
      <vt:lpstr>Ripley’s K-Function </vt:lpstr>
      <vt:lpstr>Ripley’s K-Function</vt:lpstr>
      <vt:lpstr>Let’s see how it works in R </vt:lpstr>
      <vt:lpstr>Ripley’s K-Function</vt:lpstr>
      <vt:lpstr>Ripley’s K-Function </vt:lpstr>
      <vt:lpstr>Reference</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Analysing spatial dynamics  using R and QGIS</dc:title>
  <cp:lastModifiedBy>Ki Tong</cp:lastModifiedBy>
  <cp:revision>15</cp:revision>
  <dcterms:modified xsi:type="dcterms:W3CDTF">2025-02-28T20:43:33Z</dcterms:modified>
</cp:coreProperties>
</file>